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26" r:id="rId1"/>
  </p:sldMasterIdLst>
  <p:notesMasterIdLst>
    <p:notesMasterId r:id="rId41"/>
  </p:notesMasterIdLst>
  <p:sldIdLst>
    <p:sldId id="256" r:id="rId2"/>
    <p:sldId id="275" r:id="rId3"/>
    <p:sldId id="276" r:id="rId4"/>
    <p:sldId id="278" r:id="rId5"/>
    <p:sldId id="282" r:id="rId6"/>
    <p:sldId id="283" r:id="rId7"/>
    <p:sldId id="285" r:id="rId8"/>
    <p:sldId id="286" r:id="rId9"/>
    <p:sldId id="287" r:id="rId10"/>
    <p:sldId id="288" r:id="rId11"/>
    <p:sldId id="289" r:id="rId12"/>
    <p:sldId id="290" r:id="rId13"/>
    <p:sldId id="291" r:id="rId14"/>
    <p:sldId id="292" r:id="rId15"/>
    <p:sldId id="326" r:id="rId16"/>
    <p:sldId id="295" r:id="rId17"/>
    <p:sldId id="294" r:id="rId18"/>
    <p:sldId id="297" r:id="rId19"/>
    <p:sldId id="298" r:id="rId20"/>
    <p:sldId id="299" r:id="rId21"/>
    <p:sldId id="300" r:id="rId22"/>
    <p:sldId id="307" r:id="rId23"/>
    <p:sldId id="308" r:id="rId24"/>
    <p:sldId id="309" r:id="rId25"/>
    <p:sldId id="272" r:id="rId26"/>
    <p:sldId id="310" r:id="rId27"/>
    <p:sldId id="311" r:id="rId28"/>
    <p:sldId id="312" r:id="rId29"/>
    <p:sldId id="313" r:id="rId30"/>
    <p:sldId id="324" r:id="rId31"/>
    <p:sldId id="325" r:id="rId32"/>
    <p:sldId id="315" r:id="rId33"/>
    <p:sldId id="265" r:id="rId34"/>
    <p:sldId id="319" r:id="rId35"/>
    <p:sldId id="320" r:id="rId36"/>
    <p:sldId id="321" r:id="rId37"/>
    <p:sldId id="322" r:id="rId38"/>
    <p:sldId id="323" r:id="rId39"/>
    <p:sldId id="27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291" autoAdjust="0"/>
  </p:normalViewPr>
  <p:slideViewPr>
    <p:cSldViewPr snapToGrid="0" showGuides="1">
      <p:cViewPr varScale="1">
        <p:scale>
          <a:sx n="76" d="100"/>
          <a:sy n="76" d="100"/>
        </p:scale>
        <p:origin x="198" y="792"/>
      </p:cViewPr>
      <p:guideLst>
        <p:guide pos="3840"/>
        <p:guide orient="horz" pos="2500"/>
        <p:guide pos="49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10.10.2018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C60E5D-0BD3-4525-8217-404D124FD892}"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D5C9-471F-4D69-80D3-053EDA5309A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ru-RU" dirty="0"/>
          </a:p>
        </p:txBody>
      </p:sp>
      <p:sp>
        <p:nvSpPr>
          <p:cNvPr id="14" name="Rectangle 13">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28075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410030058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63045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ru-RU"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dirty="0"/>
              <a:t>PRESENTATION</a:t>
            </a:r>
            <a:r>
              <a:rPr lang="ru-RU" dirty="0"/>
              <a:t/>
            </a:r>
            <a:br>
              <a:rPr lang="ru-RU" dirty="0"/>
            </a:br>
            <a:r>
              <a:rPr lang="en-US" dirty="0"/>
              <a:t>TITLE</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dirty="0"/>
              <a:t>Presentation</a:t>
            </a:r>
            <a:br>
              <a:rPr lang="en-US" dirty="0"/>
            </a:br>
            <a:r>
              <a:rPr lang="en-US" dirty="0"/>
              <a:t>Tagline</a:t>
            </a:r>
          </a:p>
        </p:txBody>
      </p:sp>
      <p:sp>
        <p:nvSpPr>
          <p:cNvPr id="5" name="Rectangle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147756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dirty="0"/>
              <a:t>TEXT LAYOUT 1</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dirty="0"/>
              <a:t>Edit master text styles</a:t>
            </a:r>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662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dirty="0"/>
              <a:t>Alexander </a:t>
            </a:r>
            <a:r>
              <a:rPr lang="en-US" dirty="0" err="1"/>
              <a:t>Martensson</a:t>
            </a:r>
            <a:endParaRPr lang="en-US" dirty="0"/>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dirty="0"/>
              <a:t>THANK YOU!</a:t>
            </a:r>
            <a:endParaRPr lang="ru-RU" dirty="0"/>
          </a:p>
        </p:txBody>
      </p:sp>
      <p:sp>
        <p:nvSpPr>
          <p:cNvPr id="25" name="Rectangle 24">
            <a:extLst>
              <a:ext uri="{FF2B5EF4-FFF2-40B4-BE49-F238E27FC236}">
                <a16:creationId xmlns:a16="http://schemas.microsoft.com/office/drawing/2014/main" id="{540A1271-E1E7-40AB-9552-9B4249544008}"/>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61213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smtClean="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dirty="0"/>
              <a:t>PRESENTATION</a:t>
            </a:r>
            <a:r>
              <a:rPr lang="ru-RU" dirty="0"/>
              <a:t/>
            </a:r>
            <a:br>
              <a:rPr lang="ru-RU" dirty="0"/>
            </a:br>
            <a:r>
              <a:rPr lang="en-US" dirty="0"/>
              <a:t>TITLE</a:t>
            </a:r>
            <a:endParaRPr lang="ru-RU" dirty="0"/>
          </a:p>
        </p:txBody>
      </p:sp>
      <p:sp>
        <p:nvSpPr>
          <p:cNvPr id="5" name="Rectangle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ru-RU"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smtClean="0"/>
              <a:t>Click to edit Master subtitle style</a:t>
            </a:r>
            <a:endParaRPr lang="en-US" dirty="0"/>
          </a:p>
        </p:txBody>
      </p:sp>
    </p:spTree>
    <p:extLst>
      <p:ext uri="{BB962C8B-B14F-4D97-AF65-F5344CB8AC3E}">
        <p14:creationId xmlns:p14="http://schemas.microsoft.com/office/powerpoint/2010/main" val="4038553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3511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035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9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7" name="Rectangle 6">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8" name="Rectangle 7">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9" name="Oval 8">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0" name="Rectangle 9">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142875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smtClean="0"/>
              <a:t>Click to edit Master title style</a:t>
            </a:r>
            <a:endParaRPr lang="en-US"/>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947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ru-RU"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smtClean="0"/>
              <a:t>Click to edit Master title style</a:t>
            </a:r>
            <a:endParaRPr lang="en-US"/>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69830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18320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dirty="0"/>
              <a:t>ADD A FOOTER</a:t>
            </a:r>
            <a:endParaRPr lang="ru-RU" dirty="0"/>
          </a:p>
        </p:txBody>
      </p:sp>
      <p:sp>
        <p:nvSpPr>
          <p:cNvPr id="15" name="Oval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Tree>
    <p:extLst>
      <p:ext uri="{BB962C8B-B14F-4D97-AF65-F5344CB8AC3E}">
        <p14:creationId xmlns:p14="http://schemas.microsoft.com/office/powerpoint/2010/main" val="2626306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dirty="0"/>
              <a:t>HOW TO USE THIS TEMPLATE</a:t>
            </a:r>
            <a:endParaRPr lang="ru-RU" dirty="0"/>
          </a:p>
        </p:txBody>
      </p:sp>
      <p:sp>
        <p:nvSpPr>
          <p:cNvPr id="18" name="Rectangle 17">
            <a:extLst>
              <a:ext uri="{FF2B5EF4-FFF2-40B4-BE49-F238E27FC236}">
                <a16:creationId xmlns:a16="http://schemas.microsoft.com/office/drawing/2014/main" id="{2D3F74C5-9ADD-4AE3-BCA5-88726CC2A1A3}"/>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ru-RU"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smtClean="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smtClean="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smtClean="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smtClean="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smtClean="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smtClean="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smtClean="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smtClean="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smtClean="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smtClean="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13" name="Oval 12">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4" name="Rectangle 13">
            <a:extLst>
              <a:ext uri="{FF2B5EF4-FFF2-40B4-BE49-F238E27FC236}">
                <a16:creationId xmlns:a16="http://schemas.microsoft.com/office/drawing/2014/main"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97421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MM.DD.20XX</a:t>
            </a:r>
            <a:endParaRPr lang="ru-RU" dirty="0"/>
          </a:p>
        </p:txBody>
      </p:sp>
      <p:sp>
        <p:nvSpPr>
          <p:cNvPr id="6" name="Footer Placeholder 5"/>
          <p:cNvSpPr>
            <a:spLocks noGrp="1"/>
          </p:cNvSpPr>
          <p:nvPr>
            <p:ph type="ftr" sz="quarter" idx="11"/>
          </p:nvPr>
        </p:nvSpPr>
        <p:spPr/>
        <p:txBody>
          <a:bodyPr/>
          <a:lstStyle/>
          <a:p>
            <a:r>
              <a:rPr lang="en-US" smtClean="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pPr/>
              <a:t>‹#›</a:t>
            </a:fld>
            <a:endParaRPr lang="ru-RU" dirty="0"/>
          </a:p>
        </p:txBody>
      </p:sp>
      <p:sp>
        <p:nvSpPr>
          <p:cNvPr id="8" name="Rectangle 7">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9" name="Rectangle 8">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10" name="Oval 9">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1" name="Rectangle 10">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407887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MM.DD.20XX</a:t>
            </a:r>
            <a:endParaRPr lang="ru-RU" dirty="0"/>
          </a:p>
        </p:txBody>
      </p:sp>
      <p:sp>
        <p:nvSpPr>
          <p:cNvPr id="8" name="Footer Placeholder 7"/>
          <p:cNvSpPr>
            <a:spLocks noGrp="1"/>
          </p:cNvSpPr>
          <p:nvPr>
            <p:ph type="ftr" sz="quarter" idx="11"/>
          </p:nvPr>
        </p:nvSpPr>
        <p:spPr/>
        <p:txBody>
          <a:bodyPr/>
          <a:lstStyle/>
          <a:p>
            <a:r>
              <a:rPr lang="en-US" smtClean="0"/>
              <a:t>ADD A FOOTER</a:t>
            </a:r>
            <a:endParaRPr lang="ru-RU" dirty="0"/>
          </a:p>
        </p:txBody>
      </p:sp>
      <p:sp>
        <p:nvSpPr>
          <p:cNvPr id="9" name="Slide Number Placeholder 8"/>
          <p:cNvSpPr>
            <a:spLocks noGrp="1"/>
          </p:cNvSpPr>
          <p:nvPr>
            <p:ph type="sldNum" sz="quarter" idx="12"/>
          </p:nvPr>
        </p:nvSpPr>
        <p:spPr/>
        <p:txBody>
          <a:bodyPr/>
          <a:lstStyle/>
          <a:p>
            <a:fld id="{D495E168-DA5E-4888-8D8A-92B118324C14}" type="slidenum">
              <a:rPr lang="ru-RU" smtClean="0"/>
              <a:pPr/>
              <a:t>‹#›</a:t>
            </a:fld>
            <a:endParaRPr lang="ru-RU" dirty="0"/>
          </a:p>
        </p:txBody>
      </p:sp>
      <p:sp>
        <p:nvSpPr>
          <p:cNvPr id="11" name="Rectangle 10">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13" name="Oval 12">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4" name="Rectangle 13">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292964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MM.DD.20XX</a:t>
            </a:r>
            <a:endParaRPr lang="ru-RU" dirty="0"/>
          </a:p>
        </p:txBody>
      </p:sp>
      <p:sp>
        <p:nvSpPr>
          <p:cNvPr id="4" name="Footer Placeholder 3"/>
          <p:cNvSpPr>
            <a:spLocks noGrp="1"/>
          </p:cNvSpPr>
          <p:nvPr>
            <p:ph type="ftr" sz="quarter" idx="11"/>
          </p:nvPr>
        </p:nvSpPr>
        <p:spPr/>
        <p:txBody>
          <a:bodyPr/>
          <a:lstStyle/>
          <a:p>
            <a:r>
              <a:rPr lang="en-US" smtClean="0"/>
              <a:t>ADD A FOOTER</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pPr/>
              <a:t>‹#›</a:t>
            </a:fld>
            <a:endParaRPr lang="ru-RU" dirty="0"/>
          </a:p>
        </p:txBody>
      </p:sp>
      <p:sp>
        <p:nvSpPr>
          <p:cNvPr id="6" name="Rectangle 5">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7" name="Rectangle 6">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8" name="Oval 7">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9" name="Rectangle 8">
            <a:extLst>
              <a:ext uri="{FF2B5EF4-FFF2-40B4-BE49-F238E27FC236}">
                <a16:creationId xmlns:a16="http://schemas.microsoft.com/office/drawing/2014/main"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413550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MM.DD.20XX</a:t>
            </a:r>
            <a:endParaRPr lang="ru-RU" dirty="0"/>
          </a:p>
        </p:txBody>
      </p:sp>
      <p:sp>
        <p:nvSpPr>
          <p:cNvPr id="3" name="Footer Placeholder 2"/>
          <p:cNvSpPr>
            <a:spLocks noGrp="1"/>
          </p:cNvSpPr>
          <p:nvPr>
            <p:ph type="ftr" sz="quarter" idx="11"/>
          </p:nvPr>
        </p:nvSpPr>
        <p:spPr/>
        <p:txBody>
          <a:bodyPr/>
          <a:lstStyle/>
          <a:p>
            <a:r>
              <a:rPr lang="en-US" smtClean="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pPr/>
              <a:t>‹#›</a:t>
            </a:fld>
            <a:endParaRPr lang="ru-RU" dirty="0"/>
          </a:p>
        </p:txBody>
      </p:sp>
      <p:sp>
        <p:nvSpPr>
          <p:cNvPr id="5" name="Rectangle 4">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ru-RU" dirty="0"/>
          </a:p>
        </p:txBody>
      </p:sp>
      <p:sp>
        <p:nvSpPr>
          <p:cNvPr id="7" name="Oval 6">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Tree>
    <p:extLst>
      <p:ext uri="{BB962C8B-B14F-4D97-AF65-F5344CB8AC3E}">
        <p14:creationId xmlns:p14="http://schemas.microsoft.com/office/powerpoint/2010/main" val="22994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MM.DD.20XX</a:t>
            </a:r>
            <a:endParaRPr lang="ru-RU" dirty="0"/>
          </a:p>
        </p:txBody>
      </p:sp>
      <p:sp>
        <p:nvSpPr>
          <p:cNvPr id="6" name="Footer Placeholder 5"/>
          <p:cNvSpPr>
            <a:spLocks noGrp="1"/>
          </p:cNvSpPr>
          <p:nvPr>
            <p:ph type="ftr" sz="quarter" idx="11"/>
          </p:nvPr>
        </p:nvSpPr>
        <p:spPr/>
        <p:txBody>
          <a:bodyPr/>
          <a:lstStyle/>
          <a:p>
            <a:r>
              <a:rPr lang="en-US" smtClean="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pPr/>
              <a:t>‹#›</a:t>
            </a:fld>
            <a:endParaRPr lang="ru-RU" dirty="0"/>
          </a:p>
        </p:txBody>
      </p:sp>
      <p:sp>
        <p:nvSpPr>
          <p:cNvPr id="9" name="Rectangle 8">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0" name="Rectangle 9">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11" name="Oval 10">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149061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MM.DD.20XX</a:t>
            </a:r>
            <a:endParaRPr lang="ru-RU" dirty="0"/>
          </a:p>
        </p:txBody>
      </p:sp>
      <p:sp>
        <p:nvSpPr>
          <p:cNvPr id="6" name="Footer Placeholder 5"/>
          <p:cNvSpPr>
            <a:spLocks noGrp="1"/>
          </p:cNvSpPr>
          <p:nvPr>
            <p:ph type="ftr" sz="quarter" idx="11"/>
          </p:nvPr>
        </p:nvSpPr>
        <p:spPr/>
        <p:txBody>
          <a:bodyPr/>
          <a:lstStyle/>
          <a:p>
            <a:r>
              <a:rPr lang="en-US" smtClean="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pPr/>
              <a:t>‹#›</a:t>
            </a:fld>
            <a:endParaRPr lang="ru-RU"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10" name="Rectangle 9">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11" name="Oval 10">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2" name="Rectangle 11">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ru-RU" dirty="0"/>
          </a:p>
        </p:txBody>
      </p:sp>
    </p:spTree>
    <p:extLst>
      <p:ext uri="{BB962C8B-B14F-4D97-AF65-F5344CB8AC3E}">
        <p14:creationId xmlns:p14="http://schemas.microsoft.com/office/powerpoint/2010/main" val="158538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smtClean="0"/>
              <a:t>MM.DD.20XX</a:t>
            </a:r>
            <a:endParaRPr lang="ru-RU"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ADD A FOOTER</a:t>
            </a:r>
            <a:endParaRPr lang="ru-RU"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95E168-DA5E-4888-8D8A-92B118324C14}" type="slidenum">
              <a:rPr lang="ru-RU" smtClean="0"/>
              <a:pPr/>
              <a:t>‹#›</a:t>
            </a:fld>
            <a:endParaRPr lang="ru-RU"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62886"/>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44" r:id="rId13"/>
    <p:sldLayoutId id="2147483946" r:id="rId14"/>
    <p:sldLayoutId id="2147483677" r:id="rId15"/>
    <p:sldLayoutId id="2147483689" r:id="rId16"/>
    <p:sldLayoutId id="2147483690" r:id="rId17"/>
    <p:sldLayoutId id="2147483691" r:id="rId18"/>
    <p:sldLayoutId id="2147483692" r:id="rId19"/>
    <p:sldLayoutId id="2147483693" r:id="rId20"/>
    <p:sldLayoutId id="2147483694" r:id="rId21"/>
    <p:sldLayoutId id="2147483687" r:id="rId22"/>
    <p:sldLayoutId id="2147483695" r:id="rId23"/>
    <p:sldLayoutId id="2147483688" r:id="rId24"/>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hyperlink" Target="https://www.dw.com/en/pre-programmed-how-to-burst-filter-bubbles/av-4407356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ebliteracy.pressbooks.com/front-matter/web-strategies-for-student-fact-check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edutopia.org/article/guiding-students-be-open-new-idea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bsdetector.tech/" TargetMode="External"/><Relationship Id="rId13" Type="http://schemas.openxmlformats.org/officeDocument/2006/relationships/hyperlink" Target="https://www.opensecrets.org/" TargetMode="External"/><Relationship Id="rId3" Type="http://schemas.openxmlformats.org/officeDocument/2006/relationships/hyperlink" Target="http://www.snopes.com/" TargetMode="External"/><Relationship Id="rId7" Type="http://schemas.openxmlformats.org/officeDocument/2006/relationships/hyperlink" Target="https://images.google.com/?gws_rd=ssl" TargetMode="External"/><Relationship Id="rId12" Type="http://schemas.openxmlformats.org/officeDocument/2006/relationships/hyperlink" Target="http://www.newsbusters.org/" TargetMode="External"/><Relationship Id="rId2" Type="http://schemas.openxmlformats.org/officeDocument/2006/relationships/hyperlink" Target="https://www.propublica.org/" TargetMode="External"/><Relationship Id="rId1" Type="http://schemas.openxmlformats.org/officeDocument/2006/relationships/slideLayout" Target="../slideLayouts/slideLayout2.xml"/><Relationship Id="rId6" Type="http://schemas.openxmlformats.org/officeDocument/2006/relationships/hyperlink" Target="https://who.is/" TargetMode="External"/><Relationship Id="rId11" Type="http://schemas.openxmlformats.org/officeDocument/2006/relationships/hyperlink" Target="https://mediamatters.org/" TargetMode="External"/><Relationship Id="rId5" Type="http://schemas.openxmlformats.org/officeDocument/2006/relationships/hyperlink" Target="https://www.washingtonpost.com/news/fact-checker/?utm_term=.6f68b1246a31" TargetMode="External"/><Relationship Id="rId10" Type="http://schemas.openxmlformats.org/officeDocument/2006/relationships/hyperlink" Target="http://www.factcheck.org/" TargetMode="External"/><Relationship Id="rId4" Type="http://schemas.openxmlformats.org/officeDocument/2006/relationships/hyperlink" Target="https://sunlightfoundation.com/" TargetMode="External"/><Relationship Id="rId9" Type="http://schemas.openxmlformats.org/officeDocument/2006/relationships/hyperlink" Target="http://www.allsides.com/" TargetMode="External"/><Relationship Id="rId14" Type="http://schemas.openxmlformats.org/officeDocument/2006/relationships/hyperlink" Target="http://www.politifact.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propublica.org/" TargetMode="External"/><Relationship Id="rId13" Type="http://schemas.openxmlformats.org/officeDocument/2006/relationships/hyperlink" Target="https://images.google.com/?gws_rd=ssl" TargetMode="External"/><Relationship Id="rId3" Type="http://schemas.openxmlformats.org/officeDocument/2006/relationships/hyperlink" Target="http://www.factcheck.org/" TargetMode="External"/><Relationship Id="rId7" Type="http://schemas.openxmlformats.org/officeDocument/2006/relationships/hyperlink" Target="http://www.politifact.com/" TargetMode="External"/><Relationship Id="rId12" Type="http://schemas.openxmlformats.org/officeDocument/2006/relationships/hyperlink" Target="https://who.is/" TargetMode="External"/><Relationship Id="rId2" Type="http://schemas.openxmlformats.org/officeDocument/2006/relationships/hyperlink" Target="http://www.allsides.com/" TargetMode="External"/><Relationship Id="rId1" Type="http://schemas.openxmlformats.org/officeDocument/2006/relationships/slideLayout" Target="../slideLayouts/slideLayout7.xml"/><Relationship Id="rId6" Type="http://schemas.openxmlformats.org/officeDocument/2006/relationships/hyperlink" Target="https://www.opensecrets.org/" TargetMode="External"/><Relationship Id="rId11" Type="http://schemas.openxmlformats.org/officeDocument/2006/relationships/hyperlink" Target="https://www.washingtonpost.com/news/fact-checker/?utm_term=.6f68b1246a31" TargetMode="External"/><Relationship Id="rId5" Type="http://schemas.openxmlformats.org/officeDocument/2006/relationships/hyperlink" Target="http://www.newsbusters.org/" TargetMode="External"/><Relationship Id="rId10" Type="http://schemas.openxmlformats.org/officeDocument/2006/relationships/hyperlink" Target="https://sunlightfoundation.com/" TargetMode="External"/><Relationship Id="rId4" Type="http://schemas.openxmlformats.org/officeDocument/2006/relationships/hyperlink" Target="https://mediamatters.org/" TargetMode="External"/><Relationship Id="rId9" Type="http://schemas.openxmlformats.org/officeDocument/2006/relationships/hyperlink" Target="http://www.snopes.com/" TargetMode="External"/><Relationship Id="rId14" Type="http://schemas.openxmlformats.org/officeDocument/2006/relationships/hyperlink" Target="http://bsdetector.tech/"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guides.library.umass.edu/c.php?g=672806&amp;p=4737476" TargetMode="External"/><Relationship Id="rId13" Type="http://schemas.openxmlformats.org/officeDocument/2006/relationships/hyperlink" Target="http://osome.iuni.iu.edu/tools/" TargetMode="External"/><Relationship Id="rId18" Type="http://schemas.openxmlformats.org/officeDocument/2006/relationships/hyperlink" Target="http://politecho.org/" TargetMode="External"/><Relationship Id="rId3" Type="http://schemas.openxmlformats.org/officeDocument/2006/relationships/hyperlink" Target="http://www.thatsnonsense.com/" TargetMode="External"/><Relationship Id="rId7" Type="http://schemas.openxmlformats.org/officeDocument/2006/relationships/hyperlink" Target="https://newseumed.org/" TargetMode="External"/><Relationship Id="rId12" Type="http://schemas.openxmlformats.org/officeDocument/2006/relationships/hyperlink" Target="https://www.newsguardtech.com/wp-content/uploads/2018/08/NewsGuard_LibraryHandout_Color.pdf" TargetMode="External"/><Relationship Id="rId17" Type="http://schemas.openxmlformats.org/officeDocument/2006/relationships/hyperlink" Target="http://www.readacrosstheaisle.com/" TargetMode="External"/><Relationship Id="rId2" Type="http://schemas.openxmlformats.org/officeDocument/2006/relationships/hyperlink" Target="https://www.commonsensemedia.org/blog/how-to-spot-fake-news-and-teach-kids-to-be-media-savvy" TargetMode="External"/><Relationship Id="rId16" Type="http://schemas.openxmlformats.org/officeDocument/2006/relationships/hyperlink" Target="https://flipfeed.media.mit.edu/" TargetMode="External"/><Relationship Id="rId1" Type="http://schemas.openxmlformats.org/officeDocument/2006/relationships/slideLayout" Target="../slideLayouts/slideLayout2.xml"/><Relationship Id="rId6" Type="http://schemas.openxmlformats.org/officeDocument/2006/relationships/hyperlink" Target="https://fourmoves.blog/" TargetMode="External"/><Relationship Id="rId11" Type="http://schemas.openxmlformats.org/officeDocument/2006/relationships/hyperlink" Target="https://uwgreenbay.qualtrics.com/jfe/form/SV_dccCDFrUbP1ZM57" TargetMode="External"/><Relationship Id="rId5" Type="http://schemas.openxmlformats.org/officeDocument/2006/relationships/hyperlink" Target="https://docs.google.com/document/d/10eA5-mCZLSS4MQY5QGb5ewC3VAL6pLkT53V_81ZyitM/preview" TargetMode="External"/><Relationship Id="rId15" Type="http://schemas.openxmlformats.org/officeDocument/2006/relationships/hyperlink" Target="http://graphics.wsj.com/blue-feed-red-feed/" TargetMode="External"/><Relationship Id="rId10" Type="http://schemas.openxmlformats.org/officeDocument/2006/relationships/hyperlink" Target="http://www.easybib.com/guides/evaluating-fake-news-resources/" TargetMode="External"/><Relationship Id="rId4" Type="http://schemas.openxmlformats.org/officeDocument/2006/relationships/hyperlink" Target="https://mediabiasfactcheck.com/" TargetMode="External"/><Relationship Id="rId9" Type="http://schemas.openxmlformats.org/officeDocument/2006/relationships/hyperlink" Target="https://www.axios.com/fake-news-propaganda-facebook-2018-midterm-elections-6221ada7-43f0-4187-8f3f-f16090268d67.html" TargetMode="External"/><Relationship Id="rId14" Type="http://schemas.openxmlformats.org/officeDocument/2006/relationships/hyperlink" Target="https://www.getsurfsafe.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ediamatters.org/blog/2018/03/26/Here-are-the-hoaxes-surrounding-the-Parkland-shooting-and-the-Stonem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fourmoves.blog/" TargetMode="External"/><Relationship Id="rId13" Type="http://schemas.openxmlformats.org/officeDocument/2006/relationships/hyperlink" Target="https://www.axios.com/fake-news-propaganda-facebook-2018-midterm-elections-6221ada7-43f0-4187-8f3f-f16090268d67.html" TargetMode="External"/><Relationship Id="rId18" Type="http://schemas.openxmlformats.org/officeDocument/2006/relationships/hyperlink" Target="http://politecho.org/" TargetMode="External"/><Relationship Id="rId3" Type="http://schemas.openxmlformats.org/officeDocument/2006/relationships/hyperlink" Target="https://www.newsguardtech.com/wp-content/uploads/2018/08/NewsGuard_LibraryHandout_Color.pdf" TargetMode="External"/><Relationship Id="rId7" Type="http://schemas.openxmlformats.org/officeDocument/2006/relationships/hyperlink" Target="https://docs.google.com/document/d/10eA5-mCZLSS4MQY5QGb5ewC3VAL6pLkT53V_81ZyitM/preview" TargetMode="External"/><Relationship Id="rId12" Type="http://schemas.openxmlformats.org/officeDocument/2006/relationships/hyperlink" Target="https://www.getsurfsafe.com/" TargetMode="External"/><Relationship Id="rId17" Type="http://schemas.openxmlformats.org/officeDocument/2006/relationships/hyperlink" Target="http://www.readacrosstheaisle.com/" TargetMode="External"/><Relationship Id="rId2" Type="http://schemas.openxmlformats.org/officeDocument/2006/relationships/hyperlink" Target="https://uwgreenbay.qualtrics.com/jfe/form/SV_dccCDFrUbP1ZM57" TargetMode="External"/><Relationship Id="rId16" Type="http://schemas.openxmlformats.org/officeDocument/2006/relationships/hyperlink" Target="https://flipfeed.media.mit.edu/" TargetMode="External"/><Relationship Id="rId1" Type="http://schemas.openxmlformats.org/officeDocument/2006/relationships/slideLayout" Target="../slideLayouts/slideLayout4.xml"/><Relationship Id="rId6" Type="http://schemas.openxmlformats.org/officeDocument/2006/relationships/hyperlink" Target="https://mediabiasfactcheck.com/" TargetMode="External"/><Relationship Id="rId11" Type="http://schemas.openxmlformats.org/officeDocument/2006/relationships/hyperlink" Target="https://guides.library.umass.edu/c.php?g=672806&amp;p=4737476" TargetMode="External"/><Relationship Id="rId5" Type="http://schemas.openxmlformats.org/officeDocument/2006/relationships/hyperlink" Target="http://www.thatsnonsense.com/" TargetMode="External"/><Relationship Id="rId15" Type="http://schemas.openxmlformats.org/officeDocument/2006/relationships/hyperlink" Target="http://graphics.wsj.com/blue-feed-red-feed/" TargetMode="External"/><Relationship Id="rId10" Type="http://schemas.openxmlformats.org/officeDocument/2006/relationships/hyperlink" Target="https://newseumed.org/" TargetMode="External"/><Relationship Id="rId4" Type="http://schemas.openxmlformats.org/officeDocument/2006/relationships/hyperlink" Target="https://www.commonsensemedia.org/blog/how-to-spot-fake-news-and-teach-kids-to-be-media-savvy" TargetMode="External"/><Relationship Id="rId9" Type="http://schemas.openxmlformats.org/officeDocument/2006/relationships/hyperlink" Target="http://osome.iuni.iu.edu/tools/" TargetMode="External"/><Relationship Id="rId14" Type="http://schemas.openxmlformats.org/officeDocument/2006/relationships/hyperlink" Target="http://www.easybib.com/guides/evaluating-fake-news-resourc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a:xfrm>
            <a:off x="1728469" y="165543"/>
            <a:ext cx="4367531" cy="324417"/>
          </a:xfrm>
        </p:spPr>
        <p:txBody>
          <a:bodyPr/>
          <a:lstStyle/>
          <a:p>
            <a:r>
              <a:rPr lang="en-US" dirty="0" smtClean="0"/>
              <a:t>2018</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a:xfrm>
            <a:off x="279401" y="165543"/>
            <a:ext cx="7810499" cy="3614071"/>
          </a:xfrm>
        </p:spPr>
        <p:txBody>
          <a:bodyPr/>
          <a:lstStyle/>
          <a:p>
            <a:r>
              <a:rPr lang="en-US" dirty="0" smtClean="0"/>
              <a:t>Fighting Fake News</a:t>
            </a:r>
            <a:endParaRPr lang="ru-RU" dirty="0"/>
          </a:p>
        </p:txBody>
      </p:sp>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a:xfrm>
            <a:off x="-342265" y="165543"/>
            <a:ext cx="4367531" cy="324417"/>
          </a:xfrm>
        </p:spPr>
        <p:txBody>
          <a:bodyPr/>
          <a:lstStyle/>
          <a:p>
            <a:r>
              <a:rPr lang="en-US" dirty="0" smtClean="0"/>
              <a:t>October</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a:xfrm>
            <a:off x="279400" y="3157937"/>
            <a:ext cx="7924799" cy="1101897"/>
          </a:xfrm>
        </p:spPr>
        <p:txBody>
          <a:bodyPr/>
          <a:lstStyle/>
          <a:p>
            <a:r>
              <a:rPr lang="en-US" dirty="0" smtClean="0"/>
              <a:t>Information Literacy is Important</a:t>
            </a:r>
            <a:r>
              <a:rPr lang="en-US" dirty="0" smtClean="0"/>
              <a:t>!</a:t>
            </a:r>
          </a:p>
          <a:p>
            <a:endParaRPr lang="en-US" dirty="0" smtClean="0"/>
          </a:p>
          <a:p>
            <a:r>
              <a:rPr lang="en-US" sz="2800" dirty="0"/>
              <a:t>Misinformation is pollution. Cleaning up the information environment “is everyone’s job,” says Adams, because “other people’s vulnerability to misinformation can affect you –even if you’re savvy enough not to fall for it</a:t>
            </a:r>
            <a:r>
              <a:rPr lang="en-US" sz="2800" dirty="0" smtClean="0"/>
              <a:t>.” </a:t>
            </a:r>
            <a:r>
              <a:rPr lang="en-US" sz="800" dirty="0"/>
              <a:t>“The Upside of ‘Fake News’: Renewed Calls for Media Literacy” by Peter Adams in Social Education, September 2018 (Vol. 82, #4, p. 232-234)</a:t>
            </a:r>
          </a:p>
          <a:p>
            <a:endParaRPr lang="ru-RU" sz="2800" dirty="0"/>
          </a:p>
        </p:txBody>
      </p:sp>
      <p:pic>
        <p:nvPicPr>
          <p:cNvPr id="6" name="Picture 2" descr="Image result for fake new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290" y="981057"/>
            <a:ext cx="3187898" cy="31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134" t="12721" r="43422" b="4787"/>
          <a:stretch/>
        </p:blipFill>
        <p:spPr>
          <a:xfrm>
            <a:off x="1066800" y="174567"/>
            <a:ext cx="5542645" cy="6517178"/>
          </a:xfrm>
          <a:prstGeom prst="rect">
            <a:avLst/>
          </a:prstGeom>
        </p:spPr>
      </p:pic>
      <p:sp>
        <p:nvSpPr>
          <p:cNvPr id="3" name="Title 1"/>
          <p:cNvSpPr>
            <a:spLocks noGrp="1"/>
          </p:cNvSpPr>
          <p:nvPr>
            <p:ph type="title"/>
          </p:nvPr>
        </p:nvSpPr>
        <p:spPr>
          <a:xfrm>
            <a:off x="7059820" y="382385"/>
            <a:ext cx="4820555" cy="2169746"/>
          </a:xfrm>
        </p:spPr>
        <p:txBody>
          <a:bodyPr>
            <a:normAutofit/>
          </a:bodyPr>
          <a:lstStyle/>
          <a:p>
            <a:r>
              <a:rPr lang="en-US" dirty="0"/>
              <a:t>Sometimes the picture is real, but mislabeled</a:t>
            </a:r>
          </a:p>
        </p:txBody>
      </p:sp>
      <p:sp>
        <p:nvSpPr>
          <p:cNvPr id="5" name="TextBox 4"/>
          <p:cNvSpPr txBox="1"/>
          <p:nvPr/>
        </p:nvSpPr>
        <p:spPr>
          <a:xfrm>
            <a:off x="7059820" y="3962624"/>
            <a:ext cx="3428999" cy="1815882"/>
          </a:xfrm>
          <a:prstGeom prst="rect">
            <a:avLst/>
          </a:prstGeom>
          <a:noFill/>
        </p:spPr>
        <p:txBody>
          <a:bodyPr wrap="square" rtlCol="0">
            <a:spAutoFit/>
          </a:bodyPr>
          <a:lstStyle/>
          <a:p>
            <a:r>
              <a:rPr lang="en-US" sz="2800" dirty="0"/>
              <a:t>Misinformation, Mislabeled, Misconstrued, </a:t>
            </a:r>
          </a:p>
          <a:p>
            <a:r>
              <a:rPr lang="en-US" sz="2800" dirty="0"/>
              <a:t>Out of context</a:t>
            </a:r>
          </a:p>
        </p:txBody>
      </p:sp>
    </p:spTree>
    <p:extLst>
      <p:ext uri="{BB962C8B-B14F-4D97-AF65-F5344CB8AC3E}">
        <p14:creationId xmlns:p14="http://schemas.microsoft.com/office/powerpoint/2010/main" val="332102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618" y="382385"/>
            <a:ext cx="5583382" cy="2661066"/>
          </a:xfrm>
        </p:spPr>
        <p:txBody>
          <a:bodyPr>
            <a:noAutofit/>
          </a:bodyPr>
          <a:lstStyle/>
          <a:p>
            <a:r>
              <a:rPr lang="en-US" sz="3200" dirty="0"/>
              <a:t>That’s the same boy outside of the “cage”. This was at a protest against immigration policies this year.</a:t>
            </a:r>
          </a:p>
        </p:txBody>
      </p:sp>
      <p:pic>
        <p:nvPicPr>
          <p:cNvPr id="1026" name="Picture 2" descr="https://us-east-1.tchyn.io/snopes-production/uploads/2018/06/35050666_2064282013614545_1849759388374401024_n.jpg?w=6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678" y="505884"/>
            <a:ext cx="4238480" cy="5651307"/>
          </a:xfrm>
          <a:prstGeom prst="rect">
            <a:avLst/>
          </a:prstGeom>
          <a:noFill/>
          <a:extLst>
            <a:ext uri="{909E8E84-426E-40DD-AFC4-6F175D3DCCD1}">
              <a14:hiddenFill xmlns:a14="http://schemas.microsoft.com/office/drawing/2010/main">
                <a:solidFill>
                  <a:srgbClr val="FFFFFF"/>
                </a:solidFill>
              </a14:hiddenFill>
            </a:ext>
          </a:extLst>
        </p:spPr>
      </p:pic>
      <p:sp>
        <p:nvSpPr>
          <p:cNvPr id="3" name="Bent Arrow 2"/>
          <p:cNvSpPr/>
          <p:nvPr/>
        </p:nvSpPr>
        <p:spPr>
          <a:xfrm rot="10800000">
            <a:off x="2743199" y="2634018"/>
            <a:ext cx="4312694" cy="2797791"/>
          </a:xfrm>
          <a:prstGeom prst="bentArrow">
            <a:avLst>
              <a:gd name="adj1" fmla="val 2557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715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08" y="382385"/>
            <a:ext cx="5049259" cy="5990706"/>
          </a:xfrm>
        </p:spPr>
        <p:txBody>
          <a:bodyPr/>
          <a:lstStyle/>
          <a:p>
            <a:r>
              <a:rPr lang="en-US" dirty="0"/>
              <a:t>Sometimes its </a:t>
            </a:r>
            <a:br>
              <a:rPr lang="en-US" dirty="0"/>
            </a:br>
            <a:r>
              <a:rPr lang="en-US" dirty="0"/>
              <a:t>Misconstrued</a:t>
            </a:r>
          </a:p>
        </p:txBody>
      </p:sp>
      <p:pic>
        <p:nvPicPr>
          <p:cNvPr id="5122" name="Picture 2" descr="https://us-east-1.tchyn.io/snopes-production/uploads/2017/12/nyt-sports.jpg?resize=600,77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748"/>
          <a:stretch/>
        </p:blipFill>
        <p:spPr bwMode="auto">
          <a:xfrm>
            <a:off x="1086451" y="0"/>
            <a:ext cx="603177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01000" y="4133850"/>
            <a:ext cx="3428999" cy="2246769"/>
          </a:xfrm>
          <a:prstGeom prst="rect">
            <a:avLst/>
          </a:prstGeom>
          <a:noFill/>
        </p:spPr>
        <p:txBody>
          <a:bodyPr wrap="square" rtlCol="0">
            <a:spAutoFit/>
          </a:bodyPr>
          <a:lstStyle/>
          <a:p>
            <a:r>
              <a:rPr lang="en-US" sz="2800" dirty="0"/>
              <a:t>Misinformation, Mislabeled, Misconstrued, Sensational (and false) headlines</a:t>
            </a:r>
          </a:p>
        </p:txBody>
      </p:sp>
    </p:spTree>
    <p:extLst>
      <p:ext uri="{BB962C8B-B14F-4D97-AF65-F5344CB8AC3E}">
        <p14:creationId xmlns:p14="http://schemas.microsoft.com/office/powerpoint/2010/main" val="176536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s-east-1.tchyn.io/snopes-production/uploads/2017/12/patriots-twitter.jpg?resize=600,85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5156" y="0"/>
            <a:ext cx="4821382" cy="6854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s-east-1.tchyn.io/snopes-production/uploads/2017/12/nyt-sports.jpg?resize=600,773"/>
          <p:cNvPicPr>
            <a:picLocks noChangeAspect="1" noChangeArrowheads="1"/>
          </p:cNvPicPr>
          <p:nvPr/>
        </p:nvPicPr>
        <p:blipFill rotWithShape="1">
          <a:blip r:embed="rId3">
            <a:extLst>
              <a:ext uri="{28A0092B-C50C-407E-A947-70E740481C1C}">
                <a14:useLocalDpi xmlns:a14="http://schemas.microsoft.com/office/drawing/2010/main" val="0"/>
              </a:ext>
            </a:extLst>
          </a:blip>
          <a:srcRect b="11748"/>
          <a:stretch/>
        </p:blipFill>
        <p:spPr bwMode="auto">
          <a:xfrm>
            <a:off x="772553" y="0"/>
            <a:ext cx="60317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42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0"/>
            <a:ext cx="10887939" cy="1874517"/>
          </a:xfrm>
        </p:spPr>
        <p:txBody>
          <a:bodyPr/>
          <a:lstStyle/>
          <a:p>
            <a:pPr algn="ctr"/>
            <a:r>
              <a:rPr lang="en-US" dirty="0"/>
              <a:t>Why is “Fake News” so Problematic?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15" y="1427841"/>
            <a:ext cx="9579266" cy="4447517"/>
          </a:xfrm>
          <a:prstGeom prst="rect">
            <a:avLst/>
          </a:prstGeom>
        </p:spPr>
      </p:pic>
      <p:sp>
        <p:nvSpPr>
          <p:cNvPr id="5" name="TextBox 4"/>
          <p:cNvSpPr txBox="1"/>
          <p:nvPr/>
        </p:nvSpPr>
        <p:spPr>
          <a:xfrm>
            <a:off x="971550" y="5875358"/>
            <a:ext cx="10887940" cy="954107"/>
          </a:xfrm>
          <a:prstGeom prst="rect">
            <a:avLst/>
          </a:prstGeom>
          <a:noFill/>
        </p:spPr>
        <p:txBody>
          <a:bodyPr wrap="square" rtlCol="0">
            <a:spAutoFit/>
          </a:bodyPr>
          <a:lstStyle/>
          <a:p>
            <a:pPr algn="ctr"/>
            <a:r>
              <a:rPr lang="en-US" sz="2800" dirty="0"/>
              <a:t>There are two competing forces within each of us: </a:t>
            </a:r>
          </a:p>
          <a:p>
            <a:pPr algn="ctr"/>
            <a:r>
              <a:rPr lang="en-US" sz="2800" dirty="0"/>
              <a:t>Good Kermit, and Evil Kermit……</a:t>
            </a:r>
          </a:p>
        </p:txBody>
      </p:sp>
    </p:spTree>
    <p:extLst>
      <p:ext uri="{BB962C8B-B14F-4D97-AF65-F5344CB8AC3E}">
        <p14:creationId xmlns:p14="http://schemas.microsoft.com/office/powerpoint/2010/main" val="374157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585216"/>
            <a:ext cx="10147300" cy="1499616"/>
          </a:xfrm>
        </p:spPr>
        <p:txBody>
          <a:bodyPr>
            <a:noAutofit/>
          </a:bodyPr>
          <a:lstStyle/>
          <a:p>
            <a:pPr fontAlgn="base"/>
            <a:r>
              <a:rPr lang="en-US" sz="2400" b="1" dirty="0" smtClean="0">
                <a:solidFill>
                  <a:schemeClr val="bg1"/>
                </a:solidFill>
              </a:rPr>
              <a:t>Educational Leadership  		November </a:t>
            </a:r>
            <a:r>
              <a:rPr lang="en-US" sz="2400" b="1" dirty="0">
                <a:solidFill>
                  <a:schemeClr val="bg1"/>
                </a:solidFill>
              </a:rPr>
              <a:t>2017 | Volume 75 | Number 3 </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The Real Problem with Fake </a:t>
            </a:r>
            <a:r>
              <a:rPr lang="en-US" sz="2400" b="1" dirty="0" smtClean="0">
                <a:solidFill>
                  <a:schemeClr val="bg1"/>
                </a:solidFill>
              </a:rPr>
              <a:t>News        </a:t>
            </a:r>
            <a:r>
              <a:rPr lang="en-US" sz="2400" b="1" i="1" dirty="0" smtClean="0">
                <a:solidFill>
                  <a:schemeClr val="bg1"/>
                </a:solidFill>
              </a:rPr>
              <a:t>Erik </a:t>
            </a:r>
            <a:r>
              <a:rPr lang="en-US" sz="2400" b="1" i="1" dirty="0">
                <a:solidFill>
                  <a:schemeClr val="bg1"/>
                </a:solidFill>
              </a:rPr>
              <a:t>Palmer</a:t>
            </a:r>
          </a:p>
        </p:txBody>
      </p:sp>
      <p:sp>
        <p:nvSpPr>
          <p:cNvPr id="3" name="Content Placeholder 2"/>
          <p:cNvSpPr>
            <a:spLocks noGrp="1"/>
          </p:cNvSpPr>
          <p:nvPr>
            <p:ph idx="1"/>
          </p:nvPr>
        </p:nvSpPr>
        <p:spPr>
          <a:xfrm>
            <a:off x="1024128" y="1879600"/>
            <a:ext cx="9720073" cy="4429760"/>
          </a:xfrm>
        </p:spPr>
        <p:txBody>
          <a:bodyPr>
            <a:noAutofit/>
          </a:bodyPr>
          <a:lstStyle/>
          <a:p>
            <a:r>
              <a:rPr lang="en-US" sz="3200" b="1" dirty="0" smtClean="0">
                <a:solidFill>
                  <a:schemeClr val="bg1"/>
                </a:solidFill>
              </a:rPr>
              <a:t>…educators </a:t>
            </a:r>
            <a:r>
              <a:rPr lang="en-US" sz="3200" b="1" dirty="0">
                <a:solidFill>
                  <a:schemeClr val="bg1"/>
                </a:solidFill>
              </a:rPr>
              <a:t>have responded to one of the alarms raised by fake news: the relatively easy problem of how to teach students to find the fakes. We have, however, largely ignored the more important and more difficult problem caused by fake news: how to limit skepticism of the media. For every person fooled by a fake story, there may be many more whose trust in the media in general is diminished. Discounting all news means discounting true news, too. And overwhelmingly, most news is true.</a:t>
            </a:r>
            <a:endParaRPr lang="en-US" sz="3200" b="1" dirty="0">
              <a:solidFill>
                <a:schemeClr val="bg1"/>
              </a:solidFill>
            </a:endParaRPr>
          </a:p>
        </p:txBody>
      </p:sp>
      <p:sp>
        <p:nvSpPr>
          <p:cNvPr id="4" name="Footer Placeholder 3"/>
          <p:cNvSpPr>
            <a:spLocks noGrp="1"/>
          </p:cNvSpPr>
          <p:nvPr>
            <p:ph type="ftr" sz="quarter" idx="11"/>
          </p:nvPr>
        </p:nvSpPr>
        <p:spPr/>
        <p:txBody>
          <a:bodyPr/>
          <a:lstStyle/>
          <a:p>
            <a:r>
              <a:rPr lang="en-US" smtClean="0"/>
              <a:t>ADD A FOOTER</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pPr/>
              <a:t>15</a:t>
            </a:fld>
            <a:endParaRPr lang="ru-RU" dirty="0"/>
          </a:p>
        </p:txBody>
      </p:sp>
    </p:spTree>
    <p:extLst>
      <p:ext uri="{BB962C8B-B14F-4D97-AF65-F5344CB8AC3E}">
        <p14:creationId xmlns:p14="http://schemas.microsoft.com/office/powerpoint/2010/main" val="387782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311640"/>
            <a:ext cx="9105900" cy="989214"/>
          </a:xfrm>
        </p:spPr>
        <p:txBody>
          <a:bodyPr>
            <a:normAutofit/>
          </a:bodyPr>
          <a:lstStyle/>
          <a:p>
            <a:r>
              <a:rPr lang="en-US" dirty="0"/>
              <a:t>Some causes of the </a:t>
            </a:r>
            <a:r>
              <a:rPr lang="en-US" sz="4800" dirty="0"/>
              <a:t>problem</a:t>
            </a:r>
            <a:r>
              <a:rPr lang="en-US" dirty="0"/>
              <a:t>….</a:t>
            </a:r>
          </a:p>
        </p:txBody>
      </p:sp>
      <p:sp>
        <p:nvSpPr>
          <p:cNvPr id="6" name="Content Placeholder 2"/>
          <p:cNvSpPr txBox="1">
            <a:spLocks/>
          </p:cNvSpPr>
          <p:nvPr/>
        </p:nvSpPr>
        <p:spPr>
          <a:xfrm>
            <a:off x="876299" y="1457325"/>
            <a:ext cx="11025189" cy="54006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a:solidFill>
                  <a:schemeClr val="tx1"/>
                </a:solidFill>
              </a:rPr>
              <a:t>Viral Nature of the Internet </a:t>
            </a:r>
          </a:p>
          <a:p>
            <a:r>
              <a:rPr lang="en-US" dirty="0">
                <a:solidFill>
                  <a:schemeClr val="tx1"/>
                </a:solidFill>
              </a:rPr>
              <a:t>Algorithms - Filter Bubbles</a:t>
            </a:r>
          </a:p>
          <a:p>
            <a:pPr marL="285750" indent="-285750"/>
            <a:r>
              <a:rPr lang="en-US" dirty="0">
                <a:solidFill>
                  <a:schemeClr val="tx1"/>
                </a:solidFill>
              </a:rPr>
              <a:t>Psychological - Confirmation Bias</a:t>
            </a:r>
          </a:p>
          <a:p>
            <a:pPr marL="285750" indent="-285750"/>
            <a:r>
              <a:rPr lang="en-US" dirty="0">
                <a:solidFill>
                  <a:schemeClr val="tx1"/>
                </a:solidFill>
              </a:rPr>
              <a:t>Technology makes creating fakes SO easy</a:t>
            </a:r>
          </a:p>
          <a:p>
            <a:pPr marL="285750" indent="-285750"/>
            <a:r>
              <a:rPr lang="en-US" dirty="0">
                <a:solidFill>
                  <a:schemeClr val="tx1"/>
                </a:solidFill>
              </a:rPr>
              <a:t>Time consuming to fact check</a:t>
            </a:r>
          </a:p>
          <a:p>
            <a:pPr marL="742950" lvl="1" indent="-285750"/>
            <a:r>
              <a:rPr lang="en-US" dirty="0">
                <a:solidFill>
                  <a:schemeClr val="tx1"/>
                </a:solidFill>
              </a:rPr>
              <a:t>Internet encourages culture of impatience/instant gratification</a:t>
            </a:r>
          </a:p>
          <a:p>
            <a:pPr marL="285750" indent="-285750"/>
            <a:r>
              <a:rPr lang="en-US" dirty="0">
                <a:solidFill>
                  <a:schemeClr val="tx1"/>
                </a:solidFill>
              </a:rPr>
              <a:t>Even major news providers sometimes accidentally share “fake news” </a:t>
            </a:r>
          </a:p>
          <a:p>
            <a:pPr marL="285750" indent="-285750"/>
            <a:r>
              <a:rPr lang="en-US" dirty="0" smtClean="0">
                <a:solidFill>
                  <a:schemeClr val="tx1"/>
                </a:solidFill>
              </a:rPr>
              <a:t>Like-farming </a:t>
            </a:r>
            <a:r>
              <a:rPr lang="en-US" dirty="0">
                <a:solidFill>
                  <a:schemeClr val="tx1"/>
                </a:solidFill>
              </a:rPr>
              <a:t>&amp; monetization</a:t>
            </a:r>
          </a:p>
          <a:p>
            <a:pPr marL="742950" lvl="1" indent="-285750">
              <a:buFont typeface="Arial" panose="020B0604020202020204" pitchFamily="34" charset="0"/>
              <a:buChar char="•"/>
            </a:pPr>
            <a:r>
              <a:rPr lang="en-US" dirty="0">
                <a:solidFill>
                  <a:schemeClr val="tx1"/>
                </a:solidFill>
              </a:rPr>
              <a:t>Internet = all about the clicks (= money/power). Designed to deliver personalized info since you are more likely to click that. Emotionally heightened, controversial, polarizing = $$$</a:t>
            </a:r>
          </a:p>
          <a:p>
            <a:endParaRPr lang="en-US" dirty="0">
              <a:solidFill>
                <a:schemeClr val="tx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4648" y="311640"/>
            <a:ext cx="3659352" cy="3659352"/>
          </a:xfrm>
        </p:spPr>
      </p:pic>
    </p:spTree>
    <p:extLst>
      <p:ext uri="{BB962C8B-B14F-4D97-AF65-F5344CB8AC3E}">
        <p14:creationId xmlns:p14="http://schemas.microsoft.com/office/powerpoint/2010/main" val="58632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524686" cy="1492132"/>
          </a:xfrm>
        </p:spPr>
        <p:txBody>
          <a:bodyPr>
            <a:normAutofit fontScale="90000"/>
          </a:bodyPr>
          <a:lstStyle/>
          <a:p>
            <a:r>
              <a:rPr lang="en-US" sz="4900" dirty="0" smtClean="0"/>
              <a:t>Only see what you want to…</a:t>
            </a:r>
            <a:r>
              <a:rPr lang="en-US" sz="7200" dirty="0" smtClean="0"/>
              <a:t>Filter</a:t>
            </a:r>
            <a:r>
              <a:rPr lang="en-US" sz="4900" dirty="0" smtClean="0"/>
              <a:t> </a:t>
            </a:r>
            <a:r>
              <a:rPr lang="en-US" sz="7200" dirty="0"/>
              <a:t>bubbles</a:t>
            </a:r>
          </a:p>
        </p:txBody>
      </p:sp>
      <p:sp>
        <p:nvSpPr>
          <p:cNvPr id="3" name="Content Placeholder 2"/>
          <p:cNvSpPr>
            <a:spLocks noGrp="1"/>
          </p:cNvSpPr>
          <p:nvPr>
            <p:ph idx="1"/>
          </p:nvPr>
        </p:nvSpPr>
        <p:spPr>
          <a:xfrm>
            <a:off x="1015334" y="4914645"/>
            <a:ext cx="10414666" cy="1692487"/>
          </a:xfrm>
        </p:spPr>
        <p:txBody>
          <a:bodyPr>
            <a:normAutofit/>
          </a:bodyPr>
          <a:lstStyle/>
          <a:p>
            <a:r>
              <a:rPr lang="en-US" b="1" dirty="0"/>
              <a:t>Pre-programmed: How to burst filter bubbles</a:t>
            </a:r>
          </a:p>
          <a:p>
            <a:r>
              <a:rPr lang="en-US" dirty="0"/>
              <a:t>Algorithms integrated into social networks and search engines glean highly specific information about a user's preferences. And suddenly, incompatible views disappear from that user’s timeline. That’s a filter bubble.</a:t>
            </a:r>
          </a:p>
          <a:p>
            <a:endParaRPr lang="en-US" dirty="0"/>
          </a:p>
        </p:txBody>
      </p:sp>
      <p:sp>
        <p:nvSpPr>
          <p:cNvPr id="5" name="TextBox 4"/>
          <p:cNvSpPr txBox="1"/>
          <p:nvPr/>
        </p:nvSpPr>
        <p:spPr>
          <a:xfrm>
            <a:off x="1844566" y="1450428"/>
            <a:ext cx="9724581" cy="1200329"/>
          </a:xfrm>
          <a:prstGeom prst="rect">
            <a:avLst/>
          </a:prstGeom>
          <a:noFill/>
        </p:spPr>
        <p:txBody>
          <a:bodyPr wrap="square" rtlCol="0">
            <a:spAutoFit/>
          </a:bodyPr>
          <a:lstStyle/>
          <a:p>
            <a:r>
              <a:rPr lang="en-US" dirty="0"/>
              <a:t>Video on Filter Bubbles</a:t>
            </a:r>
          </a:p>
          <a:p>
            <a:r>
              <a:rPr lang="en-US" dirty="0">
                <a:hlinkClick r:id="rId2"/>
              </a:rPr>
              <a:t>https://</a:t>
            </a:r>
            <a:r>
              <a:rPr lang="en-US" dirty="0" smtClean="0">
                <a:hlinkClick r:id="rId2"/>
              </a:rPr>
              <a:t>www.dw.com/en/pre-programmed-how-to-burst-filter-bubbles/av-44073566</a:t>
            </a:r>
            <a:endParaRPr lang="en-US" dirty="0" smtClean="0"/>
          </a:p>
          <a:p>
            <a:endParaRPr lang="en-US" dirty="0"/>
          </a:p>
          <a:p>
            <a:endParaRPr lang="en-US" dirty="0"/>
          </a:p>
        </p:txBody>
      </p:sp>
      <p:pic>
        <p:nvPicPr>
          <p:cNvPr id="9" name="Picture 8">
            <a:hlinkClick r:id="rId2"/>
            <a:extLst>
              <a:ext uri="{FF2B5EF4-FFF2-40B4-BE49-F238E27FC236}">
                <a16:creationId xmlns:a16="http://schemas.microsoft.com/office/drawing/2014/main" id="{55A01024-5A9C-7946-930E-38F49897BE91}"/>
              </a:ext>
            </a:extLst>
          </p:cNvPr>
          <p:cNvPicPr>
            <a:picLocks noChangeAspect="1"/>
          </p:cNvPicPr>
          <p:nvPr/>
        </p:nvPicPr>
        <p:blipFill rotWithShape="1">
          <a:blip r:embed="rId3"/>
          <a:srcRect r="49921" b="1544"/>
          <a:stretch/>
        </p:blipFill>
        <p:spPr>
          <a:xfrm>
            <a:off x="1015334" y="2209801"/>
            <a:ext cx="2563608" cy="2704844"/>
          </a:xfrm>
          <a:prstGeom prst="rect">
            <a:avLst/>
          </a:prstGeom>
        </p:spPr>
      </p:pic>
      <p:sp>
        <p:nvSpPr>
          <p:cNvPr id="10" name="TextBox 9">
            <a:extLst>
              <a:ext uri="{FF2B5EF4-FFF2-40B4-BE49-F238E27FC236}">
                <a16:creationId xmlns:a16="http://schemas.microsoft.com/office/drawing/2014/main" id="{3F138E00-1934-5142-9C39-8091E4CFD45D}"/>
              </a:ext>
            </a:extLst>
          </p:cNvPr>
          <p:cNvSpPr txBox="1"/>
          <p:nvPr/>
        </p:nvSpPr>
        <p:spPr>
          <a:xfrm>
            <a:off x="3451942" y="2209801"/>
            <a:ext cx="7395927" cy="1200329"/>
          </a:xfrm>
          <a:prstGeom prst="rect">
            <a:avLst/>
          </a:prstGeom>
          <a:noFill/>
        </p:spPr>
        <p:txBody>
          <a:bodyPr wrap="square" rtlCol="0">
            <a:spAutoFit/>
          </a:bodyPr>
          <a:lstStyle/>
          <a:p>
            <a:pPr algn="ctr"/>
            <a:r>
              <a:rPr lang="en-US" sz="3600" dirty="0"/>
              <a:t>We’re going to need to burst your bubble.</a:t>
            </a:r>
          </a:p>
        </p:txBody>
      </p:sp>
    </p:spTree>
    <p:extLst>
      <p:ext uri="{BB962C8B-B14F-4D97-AF65-F5344CB8AC3E}">
        <p14:creationId xmlns:p14="http://schemas.microsoft.com/office/powerpoint/2010/main" val="127054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1678" y="1947948"/>
            <a:ext cx="10178322" cy="3178233"/>
          </a:xfrm>
        </p:spPr>
        <p:txBody>
          <a:bodyPr>
            <a:normAutofit/>
          </a:bodyPr>
          <a:lstStyle/>
          <a:p>
            <a:pPr algn="ctr"/>
            <a:r>
              <a:rPr lang="en-US" dirty="0">
                <a:solidFill>
                  <a:schemeClr val="bg1"/>
                </a:solidFill>
              </a:rPr>
              <a:t/>
            </a:r>
            <a:br>
              <a:rPr lang="en-US" dirty="0">
                <a:solidFill>
                  <a:schemeClr val="bg1"/>
                </a:solidFill>
              </a:rPr>
            </a:br>
            <a:r>
              <a:rPr lang="en-US" sz="9600" dirty="0">
                <a:solidFill>
                  <a:schemeClr val="bg1"/>
                </a:solidFill>
              </a:rPr>
              <a:t>What can you do about </a:t>
            </a:r>
            <a:br>
              <a:rPr lang="en-US" sz="9600" dirty="0">
                <a:solidFill>
                  <a:schemeClr val="bg1"/>
                </a:solidFill>
              </a:rPr>
            </a:br>
            <a:r>
              <a:rPr lang="en-US" sz="9600" dirty="0">
                <a:solidFill>
                  <a:schemeClr val="bg1"/>
                </a:solidFill>
              </a:rPr>
              <a:t>“fake news”?</a:t>
            </a:r>
          </a:p>
        </p:txBody>
      </p:sp>
    </p:spTree>
    <p:extLst>
      <p:ext uri="{BB962C8B-B14F-4D97-AF65-F5344CB8AC3E}">
        <p14:creationId xmlns:p14="http://schemas.microsoft.com/office/powerpoint/2010/main" val="174848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382385"/>
            <a:ext cx="10991850" cy="855865"/>
          </a:xfrm>
        </p:spPr>
        <p:txBody>
          <a:bodyPr/>
          <a:lstStyle/>
          <a:p>
            <a:pPr algn="ctr"/>
            <a:r>
              <a:rPr lang="en-US" dirty="0"/>
              <a:t>What can you do about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1085850"/>
            <a:ext cx="9398000" cy="5542835"/>
          </a:xfrm>
          <a:prstGeom prst="rect">
            <a:avLst/>
          </a:prstGeom>
        </p:spPr>
      </p:pic>
    </p:spTree>
    <p:extLst>
      <p:ext uri="{BB962C8B-B14F-4D97-AF65-F5344CB8AC3E}">
        <p14:creationId xmlns:p14="http://schemas.microsoft.com/office/powerpoint/2010/main" val="43597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257" y="245906"/>
            <a:ext cx="4675177" cy="6487361"/>
          </a:xfrm>
        </p:spPr>
        <p:txBody>
          <a:bodyPr>
            <a:noAutofit/>
          </a:bodyPr>
          <a:lstStyle/>
          <a:p>
            <a:r>
              <a:rPr lang="en-US" sz="4400" dirty="0"/>
              <a:t>Data Never Sleeps!</a:t>
            </a:r>
            <a:br>
              <a:rPr lang="en-US" sz="4400" dirty="0"/>
            </a:br>
            <a:r>
              <a:rPr lang="en-US" sz="4400" dirty="0"/>
              <a:t/>
            </a:r>
            <a:br>
              <a:rPr lang="en-US" sz="4400" dirty="0"/>
            </a:br>
            <a:r>
              <a:rPr lang="en-US" sz="4400" dirty="0"/>
              <a:t>We are viewing, using, &amp; creating information at an unprecedented rate. </a:t>
            </a:r>
            <a:br>
              <a:rPr lang="en-US" sz="4400" dirty="0"/>
            </a:br>
            <a:r>
              <a:rPr lang="en-US" sz="4400" dirty="0"/>
              <a:t/>
            </a:r>
            <a:br>
              <a:rPr lang="en-US" sz="4400" dirty="0"/>
            </a:br>
            <a:r>
              <a:rPr lang="en-US" sz="4400" dirty="0"/>
              <a:t>The amount of data in the world is doubling </a:t>
            </a:r>
            <a:r>
              <a:rPr lang="en-US" sz="4400" dirty="0">
                <a:solidFill>
                  <a:srgbClr val="FF0000"/>
                </a:solidFill>
              </a:rPr>
              <a:t>every year.</a:t>
            </a:r>
          </a:p>
        </p:txBody>
      </p:sp>
      <p:pic>
        <p:nvPicPr>
          <p:cNvPr id="11268" name="Picture 4" descr="Every Internet Minute"/>
          <p:cNvPicPr>
            <a:picLocks noChangeAspect="1" noChangeArrowheads="1"/>
          </p:cNvPicPr>
          <p:nvPr/>
        </p:nvPicPr>
        <p:blipFill rotWithShape="1">
          <a:blip r:embed="rId2">
            <a:extLst>
              <a:ext uri="{28A0092B-C50C-407E-A947-70E740481C1C}">
                <a14:useLocalDpi xmlns:a14="http://schemas.microsoft.com/office/drawing/2010/main" val="0"/>
              </a:ext>
            </a:extLst>
          </a:blip>
          <a:srcRect l="25594" t="1" r="24042" b="2215"/>
          <a:stretch/>
        </p:blipFill>
        <p:spPr bwMode="auto">
          <a:xfrm>
            <a:off x="763153" y="0"/>
            <a:ext cx="6165274" cy="673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5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8688" y="188592"/>
            <a:ext cx="10944224" cy="400110"/>
          </a:xfrm>
          <a:prstGeom prst="rect">
            <a:avLst/>
          </a:prstGeom>
          <a:noFill/>
        </p:spPr>
        <p:txBody>
          <a:bodyPr wrap="square" rtlCol="0">
            <a:spAutoFit/>
          </a:bodyPr>
          <a:lstStyle/>
          <a:p>
            <a:pPr algn="ctr"/>
            <a:r>
              <a:rPr lang="en-US" sz="2000" dirty="0" smtClean="0"/>
              <a:t>Mike </a:t>
            </a:r>
            <a:r>
              <a:rPr lang="en-US" sz="2000" dirty="0"/>
              <a:t>Caulfield, Director of Blended and Networked Learning, Washington State University</a:t>
            </a:r>
          </a:p>
        </p:txBody>
      </p:sp>
      <p:sp>
        <p:nvSpPr>
          <p:cNvPr id="7" name="TextBox 6"/>
          <p:cNvSpPr txBox="1"/>
          <p:nvPr/>
        </p:nvSpPr>
        <p:spPr>
          <a:xfrm>
            <a:off x="563633" y="1829157"/>
            <a:ext cx="10944224" cy="3046988"/>
          </a:xfrm>
          <a:prstGeom prst="rect">
            <a:avLst/>
          </a:prstGeom>
          <a:noFill/>
        </p:spPr>
        <p:txBody>
          <a:bodyPr wrap="square" rtlCol="0">
            <a:spAutoFit/>
          </a:bodyPr>
          <a:lstStyle/>
          <a:p>
            <a:pPr algn="ctr"/>
            <a:r>
              <a:rPr lang="en-US" sz="4800" dirty="0"/>
              <a:t>“When you feel strong emotion – happiness, anger, pride, vindication – and that emotion pushes you to share a ‘fact’ with others, STOP.”</a:t>
            </a:r>
          </a:p>
        </p:txBody>
      </p:sp>
      <p:sp>
        <p:nvSpPr>
          <p:cNvPr id="12" name="TextBox 11"/>
          <p:cNvSpPr txBox="1"/>
          <p:nvPr/>
        </p:nvSpPr>
        <p:spPr>
          <a:xfrm>
            <a:off x="865222" y="6500813"/>
            <a:ext cx="11007690" cy="646331"/>
          </a:xfrm>
          <a:prstGeom prst="rect">
            <a:avLst/>
          </a:prstGeom>
          <a:noFill/>
        </p:spPr>
        <p:txBody>
          <a:bodyPr wrap="square" rtlCol="0">
            <a:spAutoFit/>
          </a:bodyPr>
          <a:lstStyle/>
          <a:p>
            <a:pPr algn="ctr"/>
            <a:r>
              <a:rPr lang="en-US" dirty="0">
                <a:hlinkClick r:id="rId2"/>
              </a:rPr>
              <a:t>https://webliteracy.pressbooks.com/front-matter/web-strategies-for-student-fact-checkers/</a:t>
            </a:r>
            <a:endParaRPr lang="en-US" dirty="0"/>
          </a:p>
          <a:p>
            <a:pPr algn="ctr"/>
            <a:endParaRPr lang="en-US" dirty="0"/>
          </a:p>
        </p:txBody>
      </p:sp>
    </p:spTree>
    <p:extLst>
      <p:ext uri="{BB962C8B-B14F-4D97-AF65-F5344CB8AC3E}">
        <p14:creationId xmlns:p14="http://schemas.microsoft.com/office/powerpoint/2010/main" val="128453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OW TO SPOT FAKE NEWS &#10;CONSIDER THE SOURCE &#10;READ BEYOND &#10;Click away from the story to investigate &#10;Headlines can be outrageous in an effort &#10;the site, its mission and its contact info. &#10;to get clicks. What's the whole story? &#10;SUPPORTING SOURCES? &#10;CHECK THE AUTHOR &#10;Click on those links. Determine if the &#10;DO a quick search on the author. Ate &#10;info given actually supports the story, &#10;they credible? Are they real? &#10;IS IT A JOKE? &#10;CHECK THE DATE &#10;If it is too outlandish, it might be satire. &#10;Reposting old news stories doesn't &#10;Research the site and author to be sure. &#10;mean they're relevant to current events. &#10;0.0 &#10;CHECK YOUR BIASES &#10;ASK THE EXPERTS &#10;Consider if your own beliefs could &#10;Ask a librarian, or consult a &#10;affect your judgement. &#10;fact.checking site. &#10;aag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40" y="67971"/>
            <a:ext cx="5065122" cy="6705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ypes of fake news mis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4" y="67971"/>
            <a:ext cx="518007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2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099" y="202771"/>
            <a:ext cx="5719467" cy="1550320"/>
          </a:xfrm>
        </p:spPr>
        <p:txBody>
          <a:bodyPr>
            <a:noAutofit/>
          </a:bodyPr>
          <a:lstStyle/>
          <a:p>
            <a:r>
              <a:rPr lang="en-US" sz="5400" dirty="0"/>
              <a:t>As a teacher, </a:t>
            </a:r>
            <a:br>
              <a:rPr lang="en-US" sz="5400" dirty="0"/>
            </a:br>
            <a:r>
              <a:rPr lang="en-US" sz="5400" dirty="0"/>
              <a:t>what can I do?</a:t>
            </a:r>
          </a:p>
        </p:txBody>
      </p:sp>
      <p:sp>
        <p:nvSpPr>
          <p:cNvPr id="6" name="TextBox 5"/>
          <p:cNvSpPr txBox="1"/>
          <p:nvPr/>
        </p:nvSpPr>
        <p:spPr>
          <a:xfrm>
            <a:off x="990917" y="1796100"/>
            <a:ext cx="10732510"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Get ready to get your hands dirty!</a:t>
            </a:r>
          </a:p>
          <a:p>
            <a:pPr marL="285750" indent="-285750">
              <a:buFont typeface="Arial" panose="020B0604020202020204" pitchFamily="34" charset="0"/>
              <a:buChar char="•"/>
            </a:pPr>
            <a:r>
              <a:rPr lang="en-US" sz="2200" dirty="0"/>
              <a:t>Prepare to learn </a:t>
            </a:r>
            <a:r>
              <a:rPr lang="en-US" sz="2200" b="1" dirty="0"/>
              <a:t>with</a:t>
            </a:r>
            <a:r>
              <a:rPr lang="en-US" sz="2200" dirty="0"/>
              <a:t> and </a:t>
            </a:r>
            <a:r>
              <a:rPr lang="en-US" sz="2200" b="1" dirty="0"/>
              <a:t>from</a:t>
            </a:r>
            <a:r>
              <a:rPr lang="en-US" sz="2200" dirty="0"/>
              <a:t> your students</a:t>
            </a:r>
          </a:p>
          <a:p>
            <a:pPr marL="285750" indent="-285750">
              <a:buFont typeface="Arial" panose="020B0604020202020204" pitchFamily="34" charset="0"/>
              <a:buChar char="•"/>
            </a:pPr>
            <a:r>
              <a:rPr lang="en-US" sz="2200" dirty="0"/>
              <a:t>Be an investigator</a:t>
            </a:r>
          </a:p>
          <a:p>
            <a:pPr marL="742950" lvl="1" indent="-285750">
              <a:buFont typeface="Arial" panose="020B0604020202020204" pitchFamily="34" charset="0"/>
              <a:buChar char="•"/>
            </a:pPr>
            <a:r>
              <a:rPr lang="en-US" sz="2200" dirty="0"/>
              <a:t>encourage students to question … well, everything!</a:t>
            </a:r>
          </a:p>
          <a:p>
            <a:pPr marL="285750" indent="-285750">
              <a:buFont typeface="Arial" panose="020B0604020202020204" pitchFamily="34" charset="0"/>
              <a:buChar char="•"/>
            </a:pPr>
            <a:r>
              <a:rPr lang="en-US" sz="2200" dirty="0"/>
              <a:t>Model best practices</a:t>
            </a:r>
          </a:p>
          <a:p>
            <a:pPr marL="742950" lvl="1" indent="-285750">
              <a:buFont typeface="Arial" panose="020B0604020202020204" pitchFamily="34" charset="0"/>
              <a:buChar char="•"/>
            </a:pPr>
            <a:r>
              <a:rPr lang="en-US" sz="2200" dirty="0"/>
              <a:t>Incorporate news, media, and info literacy skills in your own searching and daily life.</a:t>
            </a:r>
          </a:p>
          <a:p>
            <a:pPr marL="285750" indent="-285750">
              <a:buFont typeface="Arial" panose="020B0604020202020204" pitchFamily="34" charset="0"/>
              <a:buChar char="•"/>
            </a:pPr>
            <a:r>
              <a:rPr lang="en-US" sz="2200" dirty="0"/>
              <a:t>REQUIRE students to evaluate sources… always!</a:t>
            </a:r>
          </a:p>
          <a:p>
            <a:pPr marL="285750" indent="-285750">
              <a:buFont typeface="Arial" panose="020B0604020202020204" pitchFamily="34" charset="0"/>
              <a:buChar char="•"/>
            </a:pPr>
            <a:r>
              <a:rPr lang="en-US" sz="2200" dirty="0"/>
              <a:t>Always require sources/works cited/annotated bibliographies</a:t>
            </a:r>
          </a:p>
          <a:p>
            <a:pPr marL="285750" indent="-285750">
              <a:buFont typeface="Arial" panose="020B0604020202020204" pitchFamily="34" charset="0"/>
              <a:buChar char="•"/>
            </a:pPr>
            <a:r>
              <a:rPr lang="en-US" sz="2200" dirty="0"/>
              <a:t>Incorporate these skills into any and every lesson you can.</a:t>
            </a:r>
          </a:p>
          <a:p>
            <a:pPr marL="742950" lvl="1" indent="-285750">
              <a:buFont typeface="Arial" panose="020B0604020202020204" pitchFamily="34" charset="0"/>
              <a:buChar char="•"/>
            </a:pPr>
            <a:r>
              <a:rPr lang="en-US" sz="2200" dirty="0"/>
              <a:t>News, media, and info literacies are </a:t>
            </a:r>
            <a:r>
              <a:rPr lang="en-US" sz="2200" b="1" dirty="0"/>
              <a:t>critical</a:t>
            </a:r>
            <a:r>
              <a:rPr lang="en-US" sz="2200" dirty="0"/>
              <a:t> for our students to be future ready.</a:t>
            </a:r>
          </a:p>
          <a:p>
            <a:pPr marL="285750" indent="-285750">
              <a:buFont typeface="Arial" panose="020B0604020202020204" pitchFamily="34" charset="0"/>
              <a:buChar char="•"/>
            </a:pPr>
            <a:r>
              <a:rPr lang="en-US" sz="2200" b="1" dirty="0">
                <a:solidFill>
                  <a:srgbClr val="FF0000"/>
                </a:solidFill>
              </a:rPr>
              <a:t>Collaborate with your librarian</a:t>
            </a:r>
            <a:r>
              <a:rPr lang="en-US" sz="2200" b="1" dirty="0" smtClean="0">
                <a:solidFill>
                  <a:srgbClr val="FF0000"/>
                </a:solidFill>
              </a:rPr>
              <a:t>!</a:t>
            </a:r>
            <a:endParaRPr lang="en-US" sz="2200" b="1" dirty="0">
              <a:solidFill>
                <a:srgbClr val="FF0000"/>
              </a:solidFill>
            </a:endParaRPr>
          </a:p>
          <a:p>
            <a:pPr marL="285750" indent="-285750">
              <a:buFont typeface="Arial" panose="020B0604020202020204" pitchFamily="34" charset="0"/>
              <a:buChar char="•"/>
            </a:pPr>
            <a:r>
              <a:rPr lang="en-US" sz="2200" b="1" dirty="0">
                <a:solidFill>
                  <a:srgbClr val="0070C0"/>
                </a:solidFill>
              </a:rPr>
              <a:t>Excellent, short article for implementing in your classroom! </a:t>
            </a:r>
            <a:r>
              <a:rPr lang="en-US" sz="2200" b="1" dirty="0">
                <a:solidFill>
                  <a:srgbClr val="0070C0"/>
                </a:solidFill>
                <a:hlinkClick r:id="rId2"/>
              </a:rPr>
              <a:t>https://www.edutopia.org/article/guiding-students-be-open-new-ideas</a:t>
            </a:r>
            <a:endParaRPr lang="en-US" sz="2200" b="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282" y="75962"/>
            <a:ext cx="2955036" cy="3398291"/>
          </a:xfrm>
          <a:prstGeom prst="rect">
            <a:avLst/>
          </a:prstGeom>
        </p:spPr>
      </p:pic>
    </p:spTree>
    <p:extLst>
      <p:ext uri="{BB962C8B-B14F-4D97-AF65-F5344CB8AC3E}">
        <p14:creationId xmlns:p14="http://schemas.microsoft.com/office/powerpoint/2010/main" val="365917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5825" y="1989513"/>
            <a:ext cx="10958513" cy="2790306"/>
          </a:xfrm>
        </p:spPr>
        <p:txBody>
          <a:bodyPr>
            <a:normAutofit fontScale="90000"/>
          </a:bodyPr>
          <a:lstStyle/>
          <a:p>
            <a:pPr algn="ctr"/>
            <a:r>
              <a:rPr lang="en-US" dirty="0">
                <a:solidFill>
                  <a:schemeClr val="bg1"/>
                </a:solidFill>
              </a:rPr>
              <a:t/>
            </a:r>
            <a:br>
              <a:rPr lang="en-US" dirty="0">
                <a:solidFill>
                  <a:schemeClr val="bg1"/>
                </a:solidFill>
              </a:rPr>
            </a:br>
            <a:r>
              <a:rPr lang="en-US" sz="9600" dirty="0">
                <a:solidFill>
                  <a:schemeClr val="bg1"/>
                </a:solidFill>
              </a:rPr>
              <a:t>Even more resources, tips, techniques, </a:t>
            </a:r>
            <a:r>
              <a:rPr lang="en-US" sz="9600" dirty="0" err="1">
                <a:solidFill>
                  <a:schemeClr val="bg1"/>
                </a:solidFill>
              </a:rPr>
              <a:t>etc</a:t>
            </a:r>
            <a:endParaRPr lang="en-US" sz="9600" dirty="0">
              <a:solidFill>
                <a:schemeClr val="bg1"/>
              </a:solidFill>
            </a:endParaRPr>
          </a:p>
        </p:txBody>
      </p:sp>
    </p:spTree>
    <p:extLst>
      <p:ext uri="{BB962C8B-B14F-4D97-AF65-F5344CB8AC3E}">
        <p14:creationId xmlns:p14="http://schemas.microsoft.com/office/powerpoint/2010/main" val="74659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123077"/>
            <a:ext cx="10972800" cy="859562"/>
          </a:xfrm>
        </p:spPr>
        <p:txBody>
          <a:bodyPr>
            <a:normAutofit/>
          </a:bodyPr>
          <a:lstStyle/>
          <a:p>
            <a:pPr algn="ctr"/>
            <a:r>
              <a:rPr lang="en-US" sz="4400" dirty="0"/>
              <a:t>Fact Checking Resources</a:t>
            </a:r>
          </a:p>
        </p:txBody>
      </p:sp>
      <p:sp>
        <p:nvSpPr>
          <p:cNvPr id="9" name="TextBox 8"/>
          <p:cNvSpPr txBox="1"/>
          <p:nvPr/>
        </p:nvSpPr>
        <p:spPr>
          <a:xfrm>
            <a:off x="6605516" y="966097"/>
            <a:ext cx="5281684" cy="5755422"/>
          </a:xfrm>
          <a:prstGeom prst="rect">
            <a:avLst/>
          </a:prstGeom>
          <a:noFill/>
        </p:spPr>
        <p:txBody>
          <a:bodyPr wrap="square" rtlCol="0">
            <a:spAutoFit/>
          </a:bodyPr>
          <a:lstStyle/>
          <a:p>
            <a:r>
              <a:rPr lang="en-US" sz="1600" dirty="0" err="1">
                <a:hlinkClick r:id="rId2"/>
              </a:rPr>
              <a:t>ProPublica</a:t>
            </a:r>
            <a:r>
              <a:rPr lang="en-US" sz="1600" dirty="0"/>
              <a:t>. Has won several Pulitzer Prizes. </a:t>
            </a:r>
            <a:r>
              <a:rPr lang="en-US" sz="1600" dirty="0" err="1"/>
              <a:t>ProPublica</a:t>
            </a:r>
            <a:r>
              <a:rPr lang="en-US" sz="1600" dirty="0"/>
              <a:t> produces investigative journalism in the public interest.</a:t>
            </a:r>
          </a:p>
          <a:p>
            <a:endParaRPr lang="en-US" sz="1600" dirty="0"/>
          </a:p>
          <a:p>
            <a:r>
              <a:rPr lang="en-US" sz="1600" dirty="0">
                <a:hlinkClick r:id="rId3"/>
              </a:rPr>
              <a:t>Snopes</a:t>
            </a:r>
            <a:r>
              <a:rPr lang="en-US" sz="1600" dirty="0"/>
              <a:t>.  Often the first to set facts straight on wild fake news claims.</a:t>
            </a:r>
          </a:p>
          <a:p>
            <a:endParaRPr lang="en-US" sz="1600" dirty="0"/>
          </a:p>
          <a:p>
            <a:r>
              <a:rPr lang="en-US" sz="1600" dirty="0">
                <a:hlinkClick r:id="rId4"/>
              </a:rPr>
              <a:t>The Sunlight Foundation</a:t>
            </a:r>
            <a:r>
              <a:rPr lang="en-US" sz="1600" dirty="0"/>
              <a:t>. Uses public policy data-based journalism to make politics more transparent/accountable.</a:t>
            </a:r>
          </a:p>
          <a:p>
            <a:endParaRPr lang="en-US" sz="1600" dirty="0"/>
          </a:p>
          <a:p>
            <a:r>
              <a:rPr lang="en-US" sz="1600" dirty="0">
                <a:hlinkClick r:id="rId5"/>
              </a:rPr>
              <a:t>Washington Post Fact Checker</a:t>
            </a:r>
            <a:r>
              <a:rPr lang="en-US" sz="1600" dirty="0"/>
              <a:t>. Although WP has a left-center bias, its checks are excellent and sourced. Bias because they fact check conservative claims more than liberal ones.</a:t>
            </a:r>
          </a:p>
          <a:p>
            <a:endParaRPr lang="en-US" sz="1600" dirty="0"/>
          </a:p>
          <a:p>
            <a:pPr fontAlgn="ctr"/>
            <a:r>
              <a:rPr lang="en-US" sz="1600" dirty="0">
                <a:hlinkClick r:id="rId6"/>
              </a:rPr>
              <a:t>Who Is</a:t>
            </a:r>
            <a:r>
              <a:rPr lang="en-US" sz="1600" dirty="0"/>
              <a:t/>
            </a:r>
            <a:br>
              <a:rPr lang="en-US" sz="1600" dirty="0"/>
            </a:br>
            <a:r>
              <a:rPr lang="en-US" sz="1600" dirty="0"/>
              <a:t>Find out who is behind a particular domain or IP address. Great for verifying who is responsible for a website.</a:t>
            </a:r>
          </a:p>
          <a:p>
            <a:pPr fontAlgn="ctr"/>
            <a:endParaRPr lang="en-US" sz="1600" dirty="0"/>
          </a:p>
          <a:p>
            <a:pPr fontAlgn="ctr"/>
            <a:r>
              <a:rPr lang="en-US" sz="1600" dirty="0">
                <a:hlinkClick r:id="rId7"/>
              </a:rPr>
              <a:t>Google Reverse Image Search</a:t>
            </a:r>
            <a:r>
              <a:rPr lang="en-US" sz="1600" dirty="0"/>
              <a:t/>
            </a:r>
            <a:br>
              <a:rPr lang="en-US" sz="1600" dirty="0"/>
            </a:br>
            <a:r>
              <a:rPr lang="en-US" sz="1600" dirty="0"/>
              <a:t>An excellent tool for verifying the origins of a photo. </a:t>
            </a:r>
          </a:p>
          <a:p>
            <a:pPr fontAlgn="ctr"/>
            <a:endParaRPr lang="en-US" sz="1600" dirty="0">
              <a:hlinkClick r:id="rId8"/>
            </a:endParaRPr>
          </a:p>
          <a:p>
            <a:pPr fontAlgn="ctr"/>
            <a:r>
              <a:rPr lang="en-US" sz="1600" dirty="0">
                <a:hlinkClick r:id="rId8"/>
              </a:rPr>
              <a:t>B.S. Detector</a:t>
            </a:r>
            <a:r>
              <a:rPr lang="en-US" sz="1600" dirty="0"/>
              <a:t/>
            </a:r>
            <a:br>
              <a:rPr lang="en-US" sz="1600" dirty="0"/>
            </a:br>
            <a:r>
              <a:rPr lang="en-US" sz="1600" dirty="0"/>
              <a:t>A browser extension that alerts users to unreliable news sources.</a:t>
            </a:r>
          </a:p>
        </p:txBody>
      </p:sp>
      <p:sp>
        <p:nvSpPr>
          <p:cNvPr id="10" name="TextBox 9"/>
          <p:cNvSpPr txBox="1"/>
          <p:nvPr/>
        </p:nvSpPr>
        <p:spPr>
          <a:xfrm>
            <a:off x="914400" y="966097"/>
            <a:ext cx="5370394" cy="5755422"/>
          </a:xfrm>
          <a:prstGeom prst="rect">
            <a:avLst/>
          </a:prstGeom>
          <a:noFill/>
        </p:spPr>
        <p:txBody>
          <a:bodyPr wrap="square" rtlCol="0">
            <a:spAutoFit/>
          </a:bodyPr>
          <a:lstStyle/>
          <a:p>
            <a:r>
              <a:rPr lang="en-US" sz="1600" dirty="0" err="1">
                <a:hlinkClick r:id="rId9"/>
              </a:rPr>
              <a:t>AllSides</a:t>
            </a:r>
            <a:r>
              <a:rPr lang="en-US" sz="1600" dirty="0"/>
              <a:t>. While not a fact-checking site, </a:t>
            </a:r>
            <a:r>
              <a:rPr lang="en-US" sz="1600" dirty="0" err="1"/>
              <a:t>AllSides</a:t>
            </a:r>
            <a:r>
              <a:rPr lang="en-US" sz="1600" dirty="0"/>
              <a:t> curates stories from right, center and left-leaning media so that readers can easily compare how bias influences reporting.</a:t>
            </a:r>
          </a:p>
          <a:p>
            <a:endParaRPr lang="en-US" sz="1600" dirty="0"/>
          </a:p>
          <a:p>
            <a:r>
              <a:rPr lang="en-US" sz="1600" dirty="0">
                <a:hlinkClick r:id="rId10"/>
              </a:rPr>
              <a:t>Fact Check</a:t>
            </a:r>
            <a:r>
              <a:rPr lang="en-US" sz="1600" dirty="0"/>
              <a:t>. This nonpartisan, nonprofit monitors the factual accuracy of what is said by U.S. political players, including politicians, TV ads, debates, interviews and news releases.</a:t>
            </a:r>
          </a:p>
          <a:p>
            <a:endParaRPr lang="en-US" sz="1600" dirty="0"/>
          </a:p>
          <a:p>
            <a:r>
              <a:rPr lang="en-US" sz="1600" dirty="0">
                <a:hlinkClick r:id="rId11"/>
              </a:rPr>
              <a:t>Media Matters</a:t>
            </a:r>
            <a:r>
              <a:rPr lang="en-US" sz="1600" dirty="0"/>
              <a:t>. This nonprofit and self-described liberal-leaning research center monitors and corrects conservative misinformation in the media.</a:t>
            </a:r>
          </a:p>
          <a:p>
            <a:endParaRPr lang="en-US" sz="1600" dirty="0"/>
          </a:p>
          <a:p>
            <a:r>
              <a:rPr lang="en-US" sz="1600" dirty="0" err="1">
                <a:hlinkClick r:id="rId12"/>
              </a:rPr>
              <a:t>NewsBusters</a:t>
            </a:r>
            <a:r>
              <a:rPr lang="en-US" sz="1600" dirty="0"/>
              <a:t>. A project of the conservative Media Research Center, </a:t>
            </a:r>
            <a:r>
              <a:rPr lang="en-US" sz="1600" dirty="0" err="1"/>
              <a:t>NewsBusters</a:t>
            </a:r>
            <a:r>
              <a:rPr lang="en-US" sz="1600" dirty="0"/>
              <a:t> is focused on “documenting, exposing and neutralizing liberal media bias.”</a:t>
            </a:r>
          </a:p>
          <a:p>
            <a:endParaRPr lang="en-US" sz="1600" dirty="0"/>
          </a:p>
          <a:p>
            <a:r>
              <a:rPr lang="en-US" sz="1600" dirty="0">
                <a:hlinkClick r:id="rId13"/>
              </a:rPr>
              <a:t>Open Secrets</a:t>
            </a:r>
            <a:r>
              <a:rPr lang="en-US" sz="1600" dirty="0"/>
              <a:t>. Run by the Center for Responsive Politics tracks how much and where candidates get their money.</a:t>
            </a:r>
          </a:p>
          <a:p>
            <a:endParaRPr lang="en-US" sz="1600" dirty="0"/>
          </a:p>
          <a:p>
            <a:r>
              <a:rPr lang="en-US" sz="1600" dirty="0" err="1">
                <a:hlinkClick r:id="rId14"/>
              </a:rPr>
              <a:t>Politifact</a:t>
            </a:r>
            <a:r>
              <a:rPr lang="en-US" sz="1600" dirty="0"/>
              <a:t>. This Pulitzer Prize winning website rates the accuracy of claims by elected officials. Features the Truth-O-Meter that rates statements as “True,” “Mostly True,” “Half True,” “False,” and “Pants on Fire.”</a:t>
            </a:r>
          </a:p>
        </p:txBody>
      </p:sp>
    </p:spTree>
    <p:extLst>
      <p:ext uri="{BB962C8B-B14F-4D97-AF65-F5344CB8AC3E}">
        <p14:creationId xmlns:p14="http://schemas.microsoft.com/office/powerpoint/2010/main" val="359213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ADD A FOOTER</a:t>
            </a:r>
            <a:endParaRPr lang="ru-RU" dirty="0"/>
          </a:p>
        </p:txBody>
      </p:sp>
      <p:sp>
        <p:nvSpPr>
          <p:cNvPr id="3" name="Slide Number Placeholder 2"/>
          <p:cNvSpPr>
            <a:spLocks noGrp="1"/>
          </p:cNvSpPr>
          <p:nvPr>
            <p:ph type="sldNum" sz="quarter" idx="12"/>
          </p:nvPr>
        </p:nvSpPr>
        <p:spPr/>
        <p:txBody>
          <a:bodyPr/>
          <a:lstStyle/>
          <a:p>
            <a:fld id="{D495E168-DA5E-4888-8D8A-92B118324C14}" type="slidenum">
              <a:rPr lang="ru-RU" smtClean="0"/>
              <a:pPr/>
              <a:t>25</a:t>
            </a:fld>
            <a:endParaRPr lang="ru-RU" dirty="0"/>
          </a:p>
        </p:txBody>
      </p:sp>
      <p:sp>
        <p:nvSpPr>
          <p:cNvPr id="6" name="Text Placeholder 5"/>
          <p:cNvSpPr>
            <a:spLocks noGrp="1"/>
          </p:cNvSpPr>
          <p:nvPr>
            <p:ph type="body" sz="quarter" idx="4294967295"/>
          </p:nvPr>
        </p:nvSpPr>
        <p:spPr>
          <a:xfrm>
            <a:off x="520700" y="838200"/>
            <a:ext cx="11290300" cy="5645150"/>
          </a:xfrm>
        </p:spPr>
        <p:txBody>
          <a:bodyPr>
            <a:normAutofit fontScale="25000" lnSpcReduction="20000"/>
          </a:bodyPr>
          <a:lstStyle/>
          <a:p>
            <a:r>
              <a:rPr lang="en-US" sz="6200" b="1" u="sng" dirty="0">
                <a:solidFill>
                  <a:schemeClr val="tx1"/>
                </a:solidFill>
              </a:rPr>
              <a:t>Fact Checking Resources</a:t>
            </a:r>
            <a:endParaRPr lang="en-US" sz="6200" dirty="0">
              <a:solidFill>
                <a:schemeClr val="tx1"/>
              </a:solidFill>
            </a:endParaRPr>
          </a:p>
          <a:p>
            <a:r>
              <a:rPr lang="en-US" sz="6200" u="sng" dirty="0" err="1">
                <a:solidFill>
                  <a:schemeClr val="tx1"/>
                </a:solidFill>
                <a:hlinkClick r:id="rId2"/>
              </a:rPr>
              <a:t>AllSides</a:t>
            </a:r>
            <a:r>
              <a:rPr lang="en-US" sz="6200" dirty="0">
                <a:solidFill>
                  <a:schemeClr val="tx1"/>
                </a:solidFill>
              </a:rPr>
              <a:t>. While not a fact-checking site, </a:t>
            </a:r>
            <a:r>
              <a:rPr lang="en-US" sz="6200" dirty="0" err="1">
                <a:solidFill>
                  <a:schemeClr val="tx1"/>
                </a:solidFill>
              </a:rPr>
              <a:t>AllSides</a:t>
            </a:r>
            <a:r>
              <a:rPr lang="en-US" sz="6200" dirty="0">
                <a:solidFill>
                  <a:schemeClr val="tx1"/>
                </a:solidFill>
              </a:rPr>
              <a:t> curates stories from right, center and left-leaning media so that readers can easily compare how bias influences reporting.</a:t>
            </a:r>
          </a:p>
          <a:p>
            <a:r>
              <a:rPr lang="en-US" sz="6200" u="sng" dirty="0">
                <a:solidFill>
                  <a:schemeClr val="tx1"/>
                </a:solidFill>
                <a:hlinkClick r:id="rId3"/>
              </a:rPr>
              <a:t>Fact Check</a:t>
            </a:r>
            <a:r>
              <a:rPr lang="en-US" sz="6200" dirty="0">
                <a:solidFill>
                  <a:schemeClr val="tx1"/>
                </a:solidFill>
              </a:rPr>
              <a:t>. This nonpartisan, nonprofit monitors the factual accuracy of what is said by U.S. political players, including politicians, TV ads, debates, interviews and news releases.</a:t>
            </a:r>
          </a:p>
          <a:p>
            <a:r>
              <a:rPr lang="en-US" sz="6200" u="sng" dirty="0">
                <a:solidFill>
                  <a:schemeClr val="tx1"/>
                </a:solidFill>
                <a:hlinkClick r:id="rId4"/>
              </a:rPr>
              <a:t>Media Matters</a:t>
            </a:r>
            <a:r>
              <a:rPr lang="en-US" sz="6200" dirty="0">
                <a:solidFill>
                  <a:schemeClr val="tx1"/>
                </a:solidFill>
              </a:rPr>
              <a:t>. This nonprofit and self-described liberal-leaning research center monitors and corrects conservative misinformation in the media.</a:t>
            </a:r>
          </a:p>
          <a:p>
            <a:r>
              <a:rPr lang="en-US" sz="6200" u="sng" dirty="0" err="1">
                <a:solidFill>
                  <a:schemeClr val="tx1"/>
                </a:solidFill>
                <a:hlinkClick r:id="rId5"/>
              </a:rPr>
              <a:t>NewsBusters</a:t>
            </a:r>
            <a:r>
              <a:rPr lang="en-US" sz="6200" dirty="0">
                <a:solidFill>
                  <a:schemeClr val="tx1"/>
                </a:solidFill>
              </a:rPr>
              <a:t>. A project of the conservative Media Research Center, </a:t>
            </a:r>
            <a:r>
              <a:rPr lang="en-US" sz="6200" dirty="0" err="1">
                <a:solidFill>
                  <a:schemeClr val="tx1"/>
                </a:solidFill>
              </a:rPr>
              <a:t>NewsBusters</a:t>
            </a:r>
            <a:r>
              <a:rPr lang="en-US" sz="6200" dirty="0">
                <a:solidFill>
                  <a:schemeClr val="tx1"/>
                </a:solidFill>
              </a:rPr>
              <a:t> is focused on “documenting, exposing and neutralizing liberal media bias.”</a:t>
            </a:r>
          </a:p>
          <a:p>
            <a:r>
              <a:rPr lang="en-US" sz="6200" u="sng" dirty="0">
                <a:solidFill>
                  <a:schemeClr val="tx1"/>
                </a:solidFill>
                <a:hlinkClick r:id="rId6"/>
              </a:rPr>
              <a:t>Open Secrets</a:t>
            </a:r>
            <a:r>
              <a:rPr lang="en-US" sz="6200" dirty="0">
                <a:solidFill>
                  <a:schemeClr val="tx1"/>
                </a:solidFill>
              </a:rPr>
              <a:t>. Run by the Center for Responsive Politics tracks how much and where candidates get their money.</a:t>
            </a:r>
          </a:p>
          <a:p>
            <a:r>
              <a:rPr lang="en-US" sz="6200" u="sng" dirty="0" err="1">
                <a:solidFill>
                  <a:schemeClr val="tx1"/>
                </a:solidFill>
                <a:hlinkClick r:id="rId7"/>
              </a:rPr>
              <a:t>Politifact</a:t>
            </a:r>
            <a:r>
              <a:rPr lang="en-US" sz="6200" dirty="0">
                <a:solidFill>
                  <a:schemeClr val="tx1"/>
                </a:solidFill>
              </a:rPr>
              <a:t>. This Pulitzer Prize winning website rates the accuracy of claims by elected officials. Features the Truth-O-Meter that rates statements as “True,” “Mostly True,” “Half True,” “False,” and “Pants on Fire.”</a:t>
            </a:r>
          </a:p>
          <a:p>
            <a:r>
              <a:rPr lang="en-US" sz="6200" u="sng" dirty="0" err="1">
                <a:solidFill>
                  <a:schemeClr val="tx1"/>
                </a:solidFill>
                <a:hlinkClick r:id="rId8"/>
              </a:rPr>
              <a:t>ProPublica</a:t>
            </a:r>
            <a:r>
              <a:rPr lang="en-US" sz="6200" dirty="0">
                <a:solidFill>
                  <a:schemeClr val="tx1"/>
                </a:solidFill>
              </a:rPr>
              <a:t>. Has won several Pulitzer Prizes. </a:t>
            </a:r>
            <a:r>
              <a:rPr lang="en-US" sz="6200" dirty="0" err="1">
                <a:solidFill>
                  <a:schemeClr val="tx1"/>
                </a:solidFill>
              </a:rPr>
              <a:t>ProPublica</a:t>
            </a:r>
            <a:r>
              <a:rPr lang="en-US" sz="6200" dirty="0">
                <a:solidFill>
                  <a:schemeClr val="tx1"/>
                </a:solidFill>
              </a:rPr>
              <a:t> produces investigative journalism in the public interest.</a:t>
            </a:r>
          </a:p>
          <a:p>
            <a:r>
              <a:rPr lang="en-US" sz="6200" u="sng" dirty="0">
                <a:solidFill>
                  <a:schemeClr val="tx1"/>
                </a:solidFill>
                <a:hlinkClick r:id="rId9"/>
              </a:rPr>
              <a:t>Snopes</a:t>
            </a:r>
            <a:r>
              <a:rPr lang="en-US" sz="6200" dirty="0">
                <a:solidFill>
                  <a:schemeClr val="tx1"/>
                </a:solidFill>
              </a:rPr>
              <a:t>.  Often the first to set facts straight on wild fake news claims.</a:t>
            </a:r>
          </a:p>
          <a:p>
            <a:r>
              <a:rPr lang="en-US" sz="6200" u="sng" dirty="0">
                <a:solidFill>
                  <a:schemeClr val="tx1"/>
                </a:solidFill>
                <a:hlinkClick r:id="rId10"/>
              </a:rPr>
              <a:t>The Sunlight Foundation</a:t>
            </a:r>
            <a:r>
              <a:rPr lang="en-US" sz="6200" dirty="0">
                <a:solidFill>
                  <a:schemeClr val="tx1"/>
                </a:solidFill>
              </a:rPr>
              <a:t>. Uses public policy data-based journalism to make politics more transparent/accountable.</a:t>
            </a:r>
          </a:p>
          <a:p>
            <a:r>
              <a:rPr lang="en-US" sz="6200" u="sng" dirty="0">
                <a:solidFill>
                  <a:schemeClr val="tx1"/>
                </a:solidFill>
                <a:hlinkClick r:id="rId11"/>
              </a:rPr>
              <a:t>Washington Post Fact Checker</a:t>
            </a:r>
            <a:r>
              <a:rPr lang="en-US" sz="6200" dirty="0">
                <a:solidFill>
                  <a:schemeClr val="tx1"/>
                </a:solidFill>
              </a:rPr>
              <a:t>. Although WP has a left-center bias, its checks are excellent and sourced. Bias because they fact check conservative claims more than liberal ones.</a:t>
            </a:r>
          </a:p>
          <a:p>
            <a:r>
              <a:rPr lang="en-US" sz="6200" u="sng" dirty="0">
                <a:solidFill>
                  <a:schemeClr val="tx1"/>
                </a:solidFill>
                <a:hlinkClick r:id="rId12"/>
              </a:rPr>
              <a:t>Who Is</a:t>
            </a:r>
            <a:r>
              <a:rPr lang="en-US" sz="6200" dirty="0">
                <a:solidFill>
                  <a:schemeClr val="tx1"/>
                </a:solidFill>
              </a:rPr>
              <a:t> Find out who is behind a particular domain or IP address. Great for verifying who is responsible for a website.</a:t>
            </a:r>
          </a:p>
          <a:p>
            <a:r>
              <a:rPr lang="en-US" sz="6200" u="sng" dirty="0">
                <a:solidFill>
                  <a:schemeClr val="tx1"/>
                </a:solidFill>
                <a:hlinkClick r:id="rId13"/>
              </a:rPr>
              <a:t>Google Reverse Image Search</a:t>
            </a:r>
            <a:r>
              <a:rPr lang="en-US" sz="6200" dirty="0">
                <a:solidFill>
                  <a:schemeClr val="tx1"/>
                </a:solidFill>
              </a:rPr>
              <a:t> An excellent tool for verifying the origins of a photo.</a:t>
            </a:r>
          </a:p>
          <a:p>
            <a:r>
              <a:rPr lang="en-US" sz="6200" u="sng" dirty="0">
                <a:solidFill>
                  <a:schemeClr val="tx1"/>
                </a:solidFill>
                <a:hlinkClick r:id="rId14"/>
              </a:rPr>
              <a:t>B.S. Detector</a:t>
            </a:r>
            <a:r>
              <a:rPr lang="en-US" sz="6200" dirty="0">
                <a:solidFill>
                  <a:schemeClr val="tx1"/>
                </a:solidFill>
              </a:rPr>
              <a:t>  A browser extension that alerts users to unreliable news sources.</a:t>
            </a:r>
          </a:p>
          <a:p>
            <a:endParaRPr lang="en-US" dirty="0"/>
          </a:p>
        </p:txBody>
      </p:sp>
      <p:sp>
        <p:nvSpPr>
          <p:cNvPr id="2" name="Title 1"/>
          <p:cNvSpPr>
            <a:spLocks noGrp="1"/>
          </p:cNvSpPr>
          <p:nvPr>
            <p:ph type="title" idx="4294967295"/>
          </p:nvPr>
        </p:nvSpPr>
        <p:spPr>
          <a:xfrm>
            <a:off x="2090737" y="-125412"/>
            <a:ext cx="9720263" cy="1498600"/>
          </a:xfrm>
        </p:spPr>
        <p:txBody>
          <a:bodyPr>
            <a:normAutofit/>
          </a:bodyPr>
          <a:lstStyle/>
          <a:p>
            <a:r>
              <a:rPr lang="en-US" dirty="0" smtClean="0"/>
              <a:t>Check your “facts”!</a:t>
            </a:r>
            <a:endParaRPr lang="en-US" dirty="0"/>
          </a:p>
        </p:txBody>
      </p:sp>
    </p:spTree>
    <p:extLst>
      <p:ext uri="{BB962C8B-B14F-4D97-AF65-F5344CB8AC3E}">
        <p14:creationId xmlns:p14="http://schemas.microsoft.com/office/powerpoint/2010/main" val="46769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3077"/>
            <a:ext cx="10972800" cy="1282642"/>
          </a:xfrm>
        </p:spPr>
        <p:txBody>
          <a:bodyPr>
            <a:normAutofit/>
          </a:bodyPr>
          <a:lstStyle/>
          <a:p>
            <a:pPr algn="ctr"/>
            <a:r>
              <a:rPr lang="en-US" sz="4400" dirty="0"/>
              <a:t>News, Media, &amp; Information literacy resources</a:t>
            </a:r>
          </a:p>
        </p:txBody>
      </p:sp>
      <p:sp>
        <p:nvSpPr>
          <p:cNvPr id="3" name="Content Placeholder 2"/>
          <p:cNvSpPr>
            <a:spLocks noGrp="1"/>
          </p:cNvSpPr>
          <p:nvPr>
            <p:ph idx="1"/>
          </p:nvPr>
        </p:nvSpPr>
        <p:spPr>
          <a:xfrm>
            <a:off x="818938" y="1269243"/>
            <a:ext cx="5353837" cy="5588757"/>
          </a:xfrm>
        </p:spPr>
        <p:txBody>
          <a:bodyPr>
            <a:normAutofit/>
          </a:bodyPr>
          <a:lstStyle/>
          <a:p>
            <a:r>
              <a:rPr lang="en-US" sz="1800" dirty="0">
                <a:hlinkClick r:id="rId2"/>
              </a:rPr>
              <a:t>Common Sense Media</a:t>
            </a:r>
            <a:r>
              <a:rPr lang="en-US" sz="1800" dirty="0"/>
              <a:t> – (educator resources)</a:t>
            </a:r>
          </a:p>
          <a:p>
            <a:r>
              <a:rPr lang="en-US" sz="1800" dirty="0">
                <a:hlinkClick r:id="rId3"/>
              </a:rPr>
              <a:t>That’s nonsense.com</a:t>
            </a:r>
            <a:r>
              <a:rPr lang="en-US" sz="1800" dirty="0"/>
              <a:t> – (fact checking)</a:t>
            </a:r>
          </a:p>
          <a:p>
            <a:r>
              <a:rPr lang="en-US" sz="1800" dirty="0">
                <a:hlinkClick r:id="rId4"/>
              </a:rPr>
              <a:t>Media Bias </a:t>
            </a:r>
            <a:r>
              <a:rPr lang="en-US" sz="1800" dirty="0" err="1">
                <a:hlinkClick r:id="rId4"/>
              </a:rPr>
              <a:t>Factcheck</a:t>
            </a:r>
            <a:r>
              <a:rPr lang="en-US" sz="1800" dirty="0">
                <a:hlinkClick r:id="rId4"/>
              </a:rPr>
              <a:t> </a:t>
            </a:r>
            <a:r>
              <a:rPr lang="en-US" sz="1800" dirty="0"/>
              <a:t>– (check bias)</a:t>
            </a:r>
          </a:p>
          <a:p>
            <a:r>
              <a:rPr lang="en-US" sz="1800" dirty="0">
                <a:hlinkClick r:id="rId5"/>
              </a:rPr>
              <a:t>Listing of known “fake news,” clickbait, hoax, </a:t>
            </a:r>
            <a:r>
              <a:rPr lang="en-US" sz="1800" dirty="0" err="1">
                <a:hlinkClick r:id="rId5"/>
              </a:rPr>
              <a:t>etc</a:t>
            </a:r>
            <a:r>
              <a:rPr lang="en-US" sz="1800" dirty="0">
                <a:hlinkClick r:id="rId5"/>
              </a:rPr>
              <a:t> websites </a:t>
            </a:r>
            <a:endParaRPr lang="en-US" sz="1800" dirty="0"/>
          </a:p>
          <a:p>
            <a:r>
              <a:rPr lang="en-US" sz="1800" dirty="0">
                <a:hlinkClick r:id="rId6"/>
              </a:rPr>
              <a:t>https://fourmoves.blog/</a:t>
            </a:r>
            <a:r>
              <a:rPr lang="en-US" sz="1800" dirty="0"/>
              <a:t> -  (educator resources)</a:t>
            </a:r>
          </a:p>
          <a:p>
            <a:pPr lvl="1"/>
            <a:r>
              <a:rPr lang="en-US" dirty="0"/>
              <a:t>This site contains prompts for lessons that are meant to be facilitated in a face to face sessions.</a:t>
            </a:r>
          </a:p>
          <a:p>
            <a:pPr marL="285750" indent="-285750"/>
            <a:r>
              <a:rPr lang="en-US" sz="1800" dirty="0">
                <a:hlinkClick r:id="rId7"/>
              </a:rPr>
              <a:t>NewseumEd</a:t>
            </a:r>
            <a:endParaRPr lang="en-US" sz="1800" dirty="0"/>
          </a:p>
          <a:p>
            <a:pPr marL="742950" lvl="1" indent="-285750">
              <a:buFont typeface="Arial" panose="020B0604020202020204" pitchFamily="34" charset="0"/>
              <a:buChar char="•"/>
            </a:pPr>
            <a:r>
              <a:rPr lang="en-US" dirty="0"/>
              <a:t>Free learning tools on media literacy and our First Amendment freedoms</a:t>
            </a:r>
          </a:p>
        </p:txBody>
      </p:sp>
      <p:sp>
        <p:nvSpPr>
          <p:cNvPr id="5" name="Content Placeholder 2"/>
          <p:cNvSpPr txBox="1">
            <a:spLocks/>
          </p:cNvSpPr>
          <p:nvPr/>
        </p:nvSpPr>
        <p:spPr>
          <a:xfrm>
            <a:off x="818938" y="5404513"/>
            <a:ext cx="5030180" cy="290697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1800" dirty="0">
                <a:hlinkClick r:id="rId8"/>
              </a:rPr>
              <a:t>Resources compiled by UMASS Amherst</a:t>
            </a:r>
            <a:endParaRPr lang="en-US" sz="1800" dirty="0"/>
          </a:p>
          <a:p>
            <a:r>
              <a:rPr lang="en-US" sz="1800" dirty="0"/>
              <a:t>Great a</a:t>
            </a:r>
            <a:r>
              <a:rPr lang="en-US" sz="1800" dirty="0">
                <a:hlinkClick r:id="rId9"/>
              </a:rPr>
              <a:t>rticle from Axios</a:t>
            </a:r>
            <a:r>
              <a:rPr lang="en-US" sz="1800" dirty="0"/>
              <a:t> on future of fake news</a:t>
            </a:r>
          </a:p>
          <a:p>
            <a:r>
              <a:rPr lang="en-US" sz="1800" dirty="0">
                <a:hlinkClick r:id="rId10"/>
              </a:rPr>
              <a:t>Lesson plan resources from Easybib</a:t>
            </a:r>
            <a:endParaRPr lang="en-US" sz="1800" dirty="0"/>
          </a:p>
        </p:txBody>
      </p:sp>
      <p:sp>
        <p:nvSpPr>
          <p:cNvPr id="6" name="TextBox 5"/>
          <p:cNvSpPr txBox="1"/>
          <p:nvPr/>
        </p:nvSpPr>
        <p:spPr>
          <a:xfrm>
            <a:off x="6857020" y="5045122"/>
            <a:ext cx="4852759" cy="2062103"/>
          </a:xfrm>
          <a:prstGeom prst="rect">
            <a:avLst/>
          </a:prstGeom>
          <a:noFill/>
        </p:spPr>
        <p:txBody>
          <a:bodyPr wrap="square" rtlCol="0">
            <a:spAutoFit/>
          </a:bodyPr>
          <a:lstStyle/>
          <a:p>
            <a:pPr algn="ctr"/>
            <a:r>
              <a:rPr lang="en-US" sz="2000" b="1" u="sng" dirty="0"/>
              <a:t>Twitter Accounts to Follow</a:t>
            </a:r>
          </a:p>
          <a:p>
            <a:r>
              <a:rPr lang="en-US" dirty="0"/>
              <a:t>@</a:t>
            </a:r>
            <a:r>
              <a:rPr lang="en-US" dirty="0" err="1"/>
              <a:t>MediaLiteracyEd</a:t>
            </a:r>
            <a:r>
              <a:rPr lang="en-US" dirty="0"/>
              <a:t> - NAMLE</a:t>
            </a:r>
          </a:p>
          <a:p>
            <a:r>
              <a:rPr lang="en-US" dirty="0"/>
              <a:t>@</a:t>
            </a:r>
            <a:r>
              <a:rPr lang="en-US" dirty="0" err="1"/>
              <a:t>NewsLit</a:t>
            </a:r>
            <a:r>
              <a:rPr lang="en-US" dirty="0"/>
              <a:t> Project - News Literacy Project</a:t>
            </a:r>
          </a:p>
          <a:p>
            <a:r>
              <a:rPr lang="en-US" dirty="0"/>
              <a:t>@</a:t>
            </a:r>
            <a:r>
              <a:rPr lang="en-US" dirty="0" err="1"/>
              <a:t>CommonSenseEd</a:t>
            </a:r>
            <a:r>
              <a:rPr lang="en-US" dirty="0"/>
              <a:t> - Common Sense Media</a:t>
            </a:r>
          </a:p>
          <a:p>
            <a:r>
              <a:rPr lang="en-US" dirty="0"/>
              <a:t>@</a:t>
            </a:r>
            <a:r>
              <a:rPr lang="en-US" dirty="0" err="1"/>
              <a:t>NewsHourExtra</a:t>
            </a:r>
            <a:r>
              <a:rPr lang="en-US" dirty="0"/>
              <a:t> - PBS </a:t>
            </a:r>
            <a:r>
              <a:rPr lang="en-US" dirty="0" err="1"/>
              <a:t>NewsHour</a:t>
            </a:r>
            <a:r>
              <a:rPr lang="en-US" dirty="0"/>
              <a:t> Extra</a:t>
            </a:r>
          </a:p>
          <a:p>
            <a:r>
              <a:rPr lang="en-US" dirty="0"/>
              <a:t>@NCTE</a:t>
            </a:r>
          </a:p>
          <a:p>
            <a:endParaRPr lang="en-US" dirty="0"/>
          </a:p>
        </p:txBody>
      </p:sp>
      <p:sp>
        <p:nvSpPr>
          <p:cNvPr id="4" name="TextBox 3">
            <a:extLst>
              <a:ext uri="{FF2B5EF4-FFF2-40B4-BE49-F238E27FC236}">
                <a16:creationId xmlns:a16="http://schemas.microsoft.com/office/drawing/2014/main" id="{827874D3-9082-E94F-9297-99ACD4902E4A}"/>
              </a:ext>
            </a:extLst>
          </p:cNvPr>
          <p:cNvSpPr txBox="1"/>
          <p:nvPr/>
        </p:nvSpPr>
        <p:spPr>
          <a:xfrm>
            <a:off x="6477575" y="1246695"/>
            <a:ext cx="5714425" cy="3970318"/>
          </a:xfrm>
          <a:prstGeom prst="rect">
            <a:avLst/>
          </a:prstGeom>
          <a:noFill/>
        </p:spPr>
        <p:txBody>
          <a:bodyPr wrap="square" rtlCol="0">
            <a:spAutoFit/>
          </a:bodyPr>
          <a:lstStyle/>
          <a:p>
            <a:r>
              <a:rPr lang="en-US" dirty="0"/>
              <a:t>Tools to use</a:t>
            </a:r>
          </a:p>
          <a:p>
            <a:r>
              <a:rPr lang="en-US" dirty="0">
                <a:hlinkClick r:id="rId11"/>
              </a:rPr>
              <a:t>Rate my source </a:t>
            </a:r>
            <a:r>
              <a:rPr lang="en-US" dirty="0"/>
              <a:t>tool</a:t>
            </a:r>
          </a:p>
          <a:p>
            <a:r>
              <a:rPr lang="en-US" dirty="0">
                <a:hlinkClick r:id="rId12"/>
              </a:rPr>
              <a:t>Newsguard</a:t>
            </a:r>
            <a:r>
              <a:rPr lang="en-US" dirty="0"/>
              <a:t> (browser extension for chrome)</a:t>
            </a:r>
          </a:p>
          <a:p>
            <a:r>
              <a:rPr lang="en-US" dirty="0">
                <a:hlinkClick r:id="rId13"/>
              </a:rPr>
              <a:t>Fake News Tools </a:t>
            </a:r>
            <a:r>
              <a:rPr lang="en-US" dirty="0"/>
              <a:t>from </a:t>
            </a:r>
            <a:r>
              <a:rPr lang="en-US" dirty="0" err="1"/>
              <a:t>OSoMe</a:t>
            </a:r>
            <a:endParaRPr lang="en-US" dirty="0"/>
          </a:p>
          <a:p>
            <a:r>
              <a:rPr lang="en-US" dirty="0">
                <a:hlinkClick r:id="rId14"/>
              </a:rPr>
              <a:t>Surfsafe </a:t>
            </a:r>
            <a:r>
              <a:rPr lang="en-US" dirty="0"/>
              <a:t>– (browser extension) for photos</a:t>
            </a:r>
          </a:p>
          <a:p>
            <a:r>
              <a:rPr lang="en-US" dirty="0">
                <a:hlinkClick r:id="rId15"/>
              </a:rPr>
              <a:t>Blue Feed Red Feed </a:t>
            </a:r>
            <a:r>
              <a:rPr lang="en-US" dirty="0"/>
              <a:t>from Wall Street Journal</a:t>
            </a:r>
          </a:p>
          <a:p>
            <a:pPr lvl="1"/>
            <a:r>
              <a:rPr lang="en-US" dirty="0"/>
              <a:t>See Liberal Facebook and Conservative Facebook,  Side by Side</a:t>
            </a:r>
          </a:p>
          <a:p>
            <a:r>
              <a:rPr lang="en-US" dirty="0">
                <a:hlinkClick r:id="rId16"/>
              </a:rPr>
              <a:t>FlipFeed </a:t>
            </a:r>
            <a:r>
              <a:rPr lang="en-US" dirty="0"/>
              <a:t>– step into someone else’s </a:t>
            </a:r>
            <a:r>
              <a:rPr lang="en-US" dirty="0" err="1"/>
              <a:t>twitterverse</a:t>
            </a:r>
            <a:r>
              <a:rPr lang="en-US" dirty="0"/>
              <a:t> to see things from the other side.</a:t>
            </a:r>
          </a:p>
          <a:p>
            <a:r>
              <a:rPr lang="en-US" dirty="0">
                <a:hlinkClick r:id="rId17"/>
              </a:rPr>
              <a:t>Read Across the Aisle </a:t>
            </a:r>
            <a:r>
              <a:rPr lang="en-US" dirty="0"/>
              <a:t>(app) – “a </a:t>
            </a:r>
            <a:r>
              <a:rPr lang="en-US" dirty="0" err="1"/>
              <a:t>fitbit</a:t>
            </a:r>
            <a:r>
              <a:rPr lang="en-US" dirty="0"/>
              <a:t> for your filter bubble”</a:t>
            </a:r>
          </a:p>
          <a:p>
            <a:r>
              <a:rPr lang="en-US" dirty="0" err="1">
                <a:hlinkClick r:id="rId18"/>
              </a:rPr>
              <a:t>Politecho</a:t>
            </a:r>
            <a:r>
              <a:rPr lang="en-US" dirty="0">
                <a:hlinkClick r:id="rId18"/>
              </a:rPr>
              <a:t> </a:t>
            </a:r>
            <a:r>
              <a:rPr lang="en-US" dirty="0"/>
              <a:t>(chrome extension) – keep an eye on, and analyze, your </a:t>
            </a:r>
            <a:r>
              <a:rPr lang="en-US" dirty="0" err="1"/>
              <a:t>facebook</a:t>
            </a:r>
            <a:r>
              <a:rPr lang="en-US" dirty="0"/>
              <a:t> filter bubble.</a:t>
            </a:r>
          </a:p>
          <a:p>
            <a:endParaRPr lang="en-US" dirty="0"/>
          </a:p>
        </p:txBody>
      </p:sp>
    </p:spTree>
    <p:extLst>
      <p:ext uri="{BB962C8B-B14F-4D97-AF65-F5344CB8AC3E}">
        <p14:creationId xmlns:p14="http://schemas.microsoft.com/office/powerpoint/2010/main" val="313254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6428" y="2439785"/>
            <a:ext cx="10178322" cy="1492132"/>
          </a:xfrm>
        </p:spPr>
        <p:txBody>
          <a:bodyPr>
            <a:normAutofit/>
          </a:bodyPr>
          <a:lstStyle/>
          <a:p>
            <a:pPr algn="ctr"/>
            <a:r>
              <a:rPr lang="en-US" dirty="0">
                <a:solidFill>
                  <a:schemeClr val="bg1"/>
                </a:solidFill>
              </a:rPr>
              <a:t>Part vi</a:t>
            </a:r>
            <a:br>
              <a:rPr lang="en-US" dirty="0">
                <a:solidFill>
                  <a:schemeClr val="bg1"/>
                </a:solidFill>
              </a:rPr>
            </a:br>
            <a:r>
              <a:rPr lang="en-US" dirty="0">
                <a:solidFill>
                  <a:schemeClr val="bg1"/>
                </a:solidFill>
              </a:rPr>
              <a:t>real world consequences</a:t>
            </a:r>
          </a:p>
        </p:txBody>
      </p:sp>
    </p:spTree>
    <p:extLst>
      <p:ext uri="{BB962C8B-B14F-4D97-AF65-F5344CB8AC3E}">
        <p14:creationId xmlns:p14="http://schemas.microsoft.com/office/powerpoint/2010/main" val="264039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285" y="-36504"/>
            <a:ext cx="9720072" cy="1499616"/>
          </a:xfrm>
        </p:spPr>
        <p:txBody>
          <a:bodyPr/>
          <a:lstStyle/>
          <a:p>
            <a:r>
              <a:rPr lang="en-US" dirty="0"/>
              <a:t>Real World Consequences</a:t>
            </a:r>
          </a:p>
        </p:txBody>
      </p:sp>
      <p:pic>
        <p:nvPicPr>
          <p:cNvPr id="5122" name="Picture 2" descr="channe124news.com &#10;Home &gt; Uncategorized &#10;Student At Nazareth &#10;High School Expelled &#10;And Facing Charges &#10;SHARE &#10;channe124news.com &#10;SHARE &#10;••ooo Sprint LTE &#10;A senior at Nazareth Area High School by the &#10;9:07 AM &#10;channe124news.com &#10;890/0 A' &#10;Share &#10;name of &#10;has been expelled early &#10;Tuesday morning after assaulting a teacher. &#10;It was said tha &#10;had been asked by her &#10;first block teacher to get off of her cell phone &#10;several times, but she had refused to get off &#10;her phone, resulting in the teacher takin it &#10;away and keeping it on the front desk. &#10;was told that she would receive the phone &#10;back after the class period has ended and all &#10;other students had left the classroom, that &#10;way she could be spoken to about having her &#10;cell phone out in class. Apparently, &#10;was &#10;po Ice a morning an as een expe e &#10;from the Nazareth School District. She is also &#10;facing various charges such as assault. &#10;Share on Facebook &#10;You've Been Pranked!eee &#10;Now Create A Story &amp; Trick Your &#10;not having this and witnesses say that she not &#10;only had been yelling and screaming but she &#10;had also picked up the desk she was sitting at &#10;and threw it at her teacher, breaking the &#10;teachers jaw. &#10;was escorted out of the school by &#10;police that morning and has been expelled &#10;from the Nazareth School District. She is also &#10;facing various charges such as assault. &#10;Trending &#10;Friends! &#10;+ Create Prank &#10;Sponsored by Revconten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585" y="902473"/>
            <a:ext cx="9983137" cy="576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4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54" y="382385"/>
            <a:ext cx="3034145" cy="1492132"/>
          </a:xfrm>
        </p:spPr>
        <p:txBody>
          <a:bodyPr>
            <a:normAutofit fontScale="90000"/>
          </a:bodyPr>
          <a:lstStyle/>
          <a:p>
            <a:r>
              <a:rPr lang="en-US" dirty="0"/>
              <a:t>When “fake news” goes viral</a:t>
            </a:r>
          </a:p>
        </p:txBody>
      </p:sp>
      <p:pic>
        <p:nvPicPr>
          <p:cNvPr id="7170" name="Picture 2" descr="Top 5 Fake Election Stories &#10;by Facebook Engagement &#10;(three months before election) &#10;&quot;Pope Francis Shocks World, Endorses Donald Trump &#10;for President, Releases Statement&quot; &#10;(960,000, Ending the Fed) &#10;&quot;WikiLeaks CONFIRMS Hillary Sold Weapons to ISIS... &#10;Then Drops Another BOMBSHELL! Breaking News&quot; &#10;(789,000, The Political Insider) &#10;&quot;IT'S OVER: Hillary's ISIS Email Just Leaked &amp; &#10;It's Worse Than Anyone Could Have Imagined&quot; &#10;(754,000, Ending the Fed) &#10;&quot;Just Read the Law: Hillary Is Disqualified &#10;From Holding Any Federal Office&quot; &#10;(701,000, Ending the Fed) &#10;&quot;FBI Agent Suspected in Hillary Email &#10;Leaks Found Dead in Apparent Murder- &#10;Suicide&quot; (567,000, Denver Guardian) &#10;ENGAGEMENT REFERS TO THE TOTAL NUMBER OF SHARES. REACTIONS. AND COMMENTS &#10;FOR A PIECE OF CONTENT ON FACEBOOK SOURCE: FACEBOOK DATA VIA BUZZSUM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254" y="31063"/>
            <a:ext cx="7350121" cy="682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9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0200" y="881744"/>
            <a:ext cx="5041900" cy="5617028"/>
          </a:xfrm>
        </p:spPr>
        <p:txBody>
          <a:bodyPr>
            <a:noAutofit/>
          </a:bodyPr>
          <a:lstStyle/>
          <a:p>
            <a:pPr marL="0" lvl="0" indent="0" algn="ctr">
              <a:buNone/>
            </a:pPr>
            <a:r>
              <a:rPr lang="en-US" sz="4400" dirty="0">
                <a:solidFill>
                  <a:schemeClr val="bg1"/>
                </a:solidFill>
              </a:rPr>
              <a:t>A term frequently </a:t>
            </a:r>
            <a:r>
              <a:rPr lang="en-US" sz="4400" dirty="0" smtClean="0">
                <a:solidFill>
                  <a:schemeClr val="bg1"/>
                </a:solidFill>
              </a:rPr>
              <a:t>used, </a:t>
            </a:r>
            <a:r>
              <a:rPr lang="en-US" sz="4400" dirty="0">
                <a:solidFill>
                  <a:schemeClr val="bg1"/>
                </a:solidFill>
              </a:rPr>
              <a:t>nominated </a:t>
            </a:r>
            <a:r>
              <a:rPr lang="en-US" sz="4400" dirty="0" smtClean="0">
                <a:solidFill>
                  <a:schemeClr val="bg1"/>
                </a:solidFill>
              </a:rPr>
              <a:t>as 2017’s </a:t>
            </a:r>
            <a:r>
              <a:rPr lang="en-US" sz="4400" dirty="0">
                <a:solidFill>
                  <a:schemeClr val="bg1"/>
                </a:solidFill>
              </a:rPr>
              <a:t>word of the year, </a:t>
            </a:r>
            <a:r>
              <a:rPr lang="en-US" sz="4400" dirty="0" smtClean="0">
                <a:solidFill>
                  <a:schemeClr val="bg1"/>
                </a:solidFill>
              </a:rPr>
              <a:t>and </a:t>
            </a:r>
            <a:r>
              <a:rPr lang="en-US" sz="4400" dirty="0">
                <a:solidFill>
                  <a:schemeClr val="bg1"/>
                </a:solidFill>
              </a:rPr>
              <a:t>is even now finally being (attempting to be) regulated by social media. </a:t>
            </a:r>
            <a:r>
              <a:rPr lang="en-US" sz="4400" dirty="0" smtClean="0">
                <a:solidFill>
                  <a:schemeClr val="bg1"/>
                </a:solidFill>
              </a:rPr>
              <a:t> </a:t>
            </a:r>
          </a:p>
          <a:p>
            <a:pPr marL="0" lvl="0" indent="0" algn="ctr">
              <a:buNone/>
            </a:pPr>
            <a:r>
              <a:rPr lang="en-US" sz="4400" dirty="0" smtClean="0">
                <a:solidFill>
                  <a:srgbClr val="FF0000"/>
                </a:solidFill>
              </a:rPr>
              <a:t>But</a:t>
            </a:r>
            <a:r>
              <a:rPr lang="en-US" sz="4400" dirty="0">
                <a:solidFill>
                  <a:srgbClr val="FF0000"/>
                </a:solidFill>
              </a:rPr>
              <a:t>……what is it?</a:t>
            </a:r>
          </a:p>
        </p:txBody>
      </p:sp>
      <p:pic>
        <p:nvPicPr>
          <p:cNvPr id="4" name="Picture 6" descr="Image result for fake news word of 2017"/>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9931" b="7084"/>
          <a:stretch/>
        </p:blipFill>
        <p:spPr bwMode="auto">
          <a:xfrm>
            <a:off x="6354694" y="1365704"/>
            <a:ext cx="5808234" cy="4643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6185" y="0"/>
            <a:ext cx="5237018" cy="1200329"/>
          </a:xfrm>
          <a:prstGeom prst="rect">
            <a:avLst/>
          </a:prstGeom>
          <a:noFill/>
        </p:spPr>
        <p:txBody>
          <a:bodyPr wrap="square" rtlCol="0">
            <a:spAutoFit/>
          </a:bodyPr>
          <a:lstStyle/>
          <a:p>
            <a:r>
              <a:rPr lang="en-US" sz="7200" dirty="0">
                <a:solidFill>
                  <a:schemeClr val="bg1"/>
                </a:solidFill>
              </a:rPr>
              <a:t>“Fake News”</a:t>
            </a:r>
          </a:p>
        </p:txBody>
      </p:sp>
    </p:spTree>
    <p:extLst>
      <p:ext uri="{BB962C8B-B14F-4D97-AF65-F5344CB8AC3E}">
        <p14:creationId xmlns:p14="http://schemas.microsoft.com/office/powerpoint/2010/main" val="2441417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17" y="-44096"/>
            <a:ext cx="9720072" cy="1499616"/>
          </a:xfrm>
        </p:spPr>
        <p:txBody>
          <a:bodyPr/>
          <a:lstStyle/>
          <a:p>
            <a:r>
              <a:rPr lang="en-US" dirty="0" smtClean="0"/>
              <a:t>And Recently on Facebook…</a:t>
            </a:r>
            <a:endParaRPr lang="en-US" dirty="0"/>
          </a:p>
        </p:txBody>
      </p:sp>
      <p:sp>
        <p:nvSpPr>
          <p:cNvPr id="3" name="Content Placeholder 2"/>
          <p:cNvSpPr>
            <a:spLocks noGrp="1"/>
          </p:cNvSpPr>
          <p:nvPr>
            <p:ph idx="1"/>
          </p:nvPr>
        </p:nvSpPr>
        <p:spPr>
          <a:xfrm>
            <a:off x="913769" y="1066800"/>
            <a:ext cx="9720073" cy="4659236"/>
          </a:xfrm>
        </p:spPr>
        <p:txBody>
          <a:bodyPr>
            <a:normAutofit/>
          </a:bodyPr>
          <a:lstStyle/>
          <a:p>
            <a:r>
              <a:rPr lang="en-US" b="1" dirty="0"/>
              <a:t>Beware the viral Facebook hoax that’s tricking people into thinking their account was </a:t>
            </a:r>
            <a:r>
              <a:rPr lang="en-US" b="1" dirty="0" smtClean="0"/>
              <a:t>hacked!</a:t>
            </a:r>
            <a:endParaRPr lang="en-US" b="1" dirty="0"/>
          </a:p>
          <a:p>
            <a:pPr fontAlgn="base"/>
            <a:r>
              <a:rPr lang="en-US" dirty="0"/>
              <a:t>It reads something like this:</a:t>
            </a:r>
          </a:p>
          <a:p>
            <a:pPr fontAlgn="base"/>
            <a:r>
              <a:rPr lang="en-US" dirty="0"/>
              <a:t>“Hi....I actually got another friend request from you which I ignored so you may want to check your account. Hold your finger on the message until the forward button appears...then hit forward and all the people you want to forward too....I had to do the people individually. PLEASE DO NOT ACCEPT A NEW friendship FROM ME AT THIS TIME</a:t>
            </a:r>
            <a:r>
              <a:rPr lang="en-US" dirty="0" smtClean="0"/>
              <a:t>.”</a:t>
            </a:r>
          </a:p>
          <a:p>
            <a:pPr fontAlgn="base"/>
            <a:endParaRPr lang="en-US" dirty="0"/>
          </a:p>
          <a:p>
            <a:pPr fontAlgn="base"/>
            <a:endParaRPr lang="en-US" dirty="0"/>
          </a:p>
          <a:p>
            <a:r>
              <a:rPr lang="en-US" b="1" dirty="0"/>
              <a:t>If truly concerned though, the easiest thing to do is change your social media password, which experts counsel to do at least once every three months</a:t>
            </a:r>
            <a:r>
              <a:rPr lang="en-US" b="1" dirty="0" smtClean="0"/>
              <a:t>.</a:t>
            </a:r>
          </a:p>
          <a:p>
            <a:endParaRPr lang="en-US" b="1" dirty="0" smtClean="0"/>
          </a:p>
          <a:p>
            <a:endParaRPr lang="en-US" b="1" dirty="0"/>
          </a:p>
          <a:p>
            <a:endParaRPr lang="en-US" dirty="0"/>
          </a:p>
        </p:txBody>
      </p:sp>
      <p:sp>
        <p:nvSpPr>
          <p:cNvPr id="4" name="Footer Placeholder 3"/>
          <p:cNvSpPr>
            <a:spLocks noGrp="1"/>
          </p:cNvSpPr>
          <p:nvPr>
            <p:ph type="ftr" sz="quarter" idx="11"/>
          </p:nvPr>
        </p:nvSpPr>
        <p:spPr/>
        <p:txBody>
          <a:bodyPr/>
          <a:lstStyle/>
          <a:p>
            <a:r>
              <a:rPr lang="en-US" smtClean="0"/>
              <a:t>ADD A FOOTER</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pPr/>
              <a:t>30</a:t>
            </a:fld>
            <a:endParaRPr lang="ru-RU" dirty="0"/>
          </a:p>
        </p:txBody>
      </p:sp>
    </p:spTree>
    <p:extLst>
      <p:ext uri="{BB962C8B-B14F-4D97-AF65-F5344CB8AC3E}">
        <p14:creationId xmlns:p14="http://schemas.microsoft.com/office/powerpoint/2010/main" val="3419227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pPr/>
              <a:t>31</a:t>
            </a:fld>
            <a:endParaRPr lang="ru-RU" dirty="0"/>
          </a:p>
        </p:txBody>
      </p:sp>
      <p:sp>
        <p:nvSpPr>
          <p:cNvPr id="5" name="Rectangle 4"/>
          <p:cNvSpPr/>
          <p:nvPr/>
        </p:nvSpPr>
        <p:spPr>
          <a:xfrm>
            <a:off x="673100" y="1799411"/>
            <a:ext cx="10972800" cy="3970318"/>
          </a:xfrm>
          <a:prstGeom prst="rect">
            <a:avLst/>
          </a:prstGeom>
        </p:spPr>
        <p:txBody>
          <a:bodyPr wrap="square">
            <a:spAutoFit/>
          </a:bodyPr>
          <a:lstStyle/>
          <a:p>
            <a:r>
              <a:rPr lang="en-US" sz="3600" b="1" dirty="0" smtClean="0">
                <a:latin typeface="Helvetica Neue"/>
              </a:rPr>
              <a:t>Officials </a:t>
            </a:r>
            <a:r>
              <a:rPr lang="en-US" sz="3600" b="1" dirty="0">
                <a:latin typeface="Helvetica Neue"/>
              </a:rPr>
              <a:t>say it is a total hoax.</a:t>
            </a:r>
          </a:p>
          <a:p>
            <a:r>
              <a:rPr lang="en-US" sz="3600" b="1" dirty="0">
                <a:latin typeface="Helvetica Neue"/>
              </a:rPr>
              <a:t>Your account isn’t hacked, there are no duplicate friend requests and you did not receive a request from the person you’re forwarding it to.</a:t>
            </a:r>
          </a:p>
          <a:p>
            <a:r>
              <a:rPr lang="en-US" sz="3600" b="1" dirty="0">
                <a:latin typeface="Helvetica Neue"/>
              </a:rPr>
              <a:t>The office says to </a:t>
            </a:r>
            <a:r>
              <a:rPr lang="en-US" sz="3600" b="1" dirty="0" smtClean="0">
                <a:latin typeface="Helvetica Neue"/>
              </a:rPr>
              <a:t>simply </a:t>
            </a:r>
            <a:r>
              <a:rPr lang="en-US" sz="3600" b="1" dirty="0">
                <a:latin typeface="Helvetica Neue"/>
              </a:rPr>
              <a:t>ignore the message. There are no bugs or hacks linked to it, it is just an annoying chain message.</a:t>
            </a:r>
            <a:endParaRPr lang="en-US" sz="3600" b="1" i="0" dirty="0">
              <a:effectLst/>
              <a:latin typeface="Helvetica Neue"/>
            </a:endParaRPr>
          </a:p>
        </p:txBody>
      </p:sp>
    </p:spTree>
    <p:extLst>
      <p:ext uri="{BB962C8B-B14F-4D97-AF65-F5344CB8AC3E}">
        <p14:creationId xmlns:p14="http://schemas.microsoft.com/office/powerpoint/2010/main" val="3870976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B777-5633-EA4D-9A4D-F9A5C1E36C2A}"/>
              </a:ext>
            </a:extLst>
          </p:cNvPr>
          <p:cNvSpPr>
            <a:spLocks noGrp="1"/>
          </p:cNvSpPr>
          <p:nvPr>
            <p:ph type="title"/>
          </p:nvPr>
        </p:nvSpPr>
        <p:spPr/>
        <p:txBody>
          <a:bodyPr/>
          <a:lstStyle/>
          <a:p>
            <a:r>
              <a:rPr lang="en-US" dirty="0"/>
              <a:t>Consider this</a:t>
            </a:r>
          </a:p>
        </p:txBody>
      </p:sp>
      <p:pic>
        <p:nvPicPr>
          <p:cNvPr id="5" name="Content Placeholder 4">
            <a:extLst>
              <a:ext uri="{FF2B5EF4-FFF2-40B4-BE49-F238E27FC236}">
                <a16:creationId xmlns:a16="http://schemas.microsoft.com/office/drawing/2014/main" id="{AABEB573-4029-FD40-9688-8464B42142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109" y="1612900"/>
            <a:ext cx="9229308" cy="4958736"/>
          </a:xfrm>
        </p:spPr>
      </p:pic>
    </p:spTree>
    <p:extLst>
      <p:ext uri="{BB962C8B-B14F-4D97-AF65-F5344CB8AC3E}">
        <p14:creationId xmlns:p14="http://schemas.microsoft.com/office/powerpoint/2010/main" val="2426618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smtClean="0"/>
              <a:t>Reni McManus</a:t>
            </a:r>
            <a:endParaRPr lang="ru-RU" dirty="0"/>
          </a:p>
        </p:txBody>
      </p:sp>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endParaRPr lang="ru-RU" dirty="0"/>
          </a:p>
        </p:txBody>
      </p:sp>
    </p:spTree>
    <p:extLst>
      <p:ext uri="{BB962C8B-B14F-4D97-AF65-F5344CB8AC3E}">
        <p14:creationId xmlns:p14="http://schemas.microsoft.com/office/powerpoint/2010/main" val="3309279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33" y="2737657"/>
            <a:ext cx="10178322" cy="1492132"/>
          </a:xfrm>
        </p:spPr>
        <p:txBody>
          <a:bodyPr/>
          <a:lstStyle/>
          <a:p>
            <a:pPr algn="ctr"/>
            <a:r>
              <a:rPr lang="en-US" dirty="0">
                <a:solidFill>
                  <a:schemeClr val="tx2">
                    <a:lumMod val="25000"/>
                    <a:lumOff val="75000"/>
                  </a:schemeClr>
                </a:solidFill>
              </a:rPr>
              <a:t>Works Cited</a:t>
            </a:r>
          </a:p>
        </p:txBody>
      </p:sp>
    </p:spTree>
    <p:extLst>
      <p:ext uri="{BB962C8B-B14F-4D97-AF65-F5344CB8AC3E}">
        <p14:creationId xmlns:p14="http://schemas.microsoft.com/office/powerpoint/2010/main" val="2852089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462" y="0"/>
            <a:ext cx="10178322" cy="873209"/>
          </a:xfrm>
        </p:spPr>
        <p:txBody>
          <a:bodyPr/>
          <a:lstStyle/>
          <a:p>
            <a:pPr algn="ctr"/>
            <a:r>
              <a:rPr lang="en-US" dirty="0"/>
              <a:t>Credits &amp; Works cited</a:t>
            </a:r>
          </a:p>
        </p:txBody>
      </p:sp>
      <p:sp>
        <p:nvSpPr>
          <p:cNvPr id="4" name="TextBox 3"/>
          <p:cNvSpPr txBox="1"/>
          <p:nvPr/>
        </p:nvSpPr>
        <p:spPr>
          <a:xfrm>
            <a:off x="914399" y="873209"/>
            <a:ext cx="10986447" cy="6001643"/>
          </a:xfrm>
          <a:prstGeom prst="rect">
            <a:avLst/>
          </a:prstGeom>
          <a:noFill/>
        </p:spPr>
        <p:txBody>
          <a:bodyPr wrap="square" rtlCol="0">
            <a:spAutoFit/>
          </a:bodyPr>
          <a:lstStyle/>
          <a:p>
            <a:r>
              <a:rPr lang="en-US" sz="1200" b="1" u="sng" dirty="0"/>
              <a:t>Slide 2</a:t>
            </a:r>
          </a:p>
          <a:p>
            <a:r>
              <a:rPr lang="en-US" sz="1200" dirty="0"/>
              <a:t>Lewis, Lori, and </a:t>
            </a:r>
            <a:r>
              <a:rPr lang="en-US" sz="1200" dirty="0" err="1"/>
              <a:t>Chadd</a:t>
            </a:r>
            <a:r>
              <a:rPr lang="en-US" sz="1200" dirty="0"/>
              <a:t> Callahan. "2018 This is What Happens in an Internet Minute." </a:t>
            </a:r>
            <a:r>
              <a:rPr lang="en-US" sz="1200" i="1" dirty="0"/>
              <a:t>Visual Capitalist</a:t>
            </a:r>
            <a:r>
              <a:rPr lang="en-US" sz="1200" dirty="0"/>
              <a:t>, 14 May 2018, www.visualcapitalist.com/internet-minute-2018/. </a:t>
            </a:r>
          </a:p>
          <a:p>
            <a:r>
              <a:rPr lang="en-US" sz="1200" dirty="0"/>
              <a:t>	Accessed 2 Sept. 2018. Infographic.</a:t>
            </a:r>
          </a:p>
          <a:p>
            <a:endParaRPr lang="en-US" sz="1200" dirty="0"/>
          </a:p>
          <a:p>
            <a:r>
              <a:rPr lang="en-US" sz="1200" b="1" u="sng" dirty="0"/>
              <a:t>Slide 4</a:t>
            </a:r>
          </a:p>
          <a:p>
            <a:r>
              <a:rPr lang="en-US" sz="1200" dirty="0"/>
              <a:t>Fake news newsstand graphic. </a:t>
            </a:r>
            <a:r>
              <a:rPr lang="en-US" sz="1200" i="1" dirty="0"/>
              <a:t>Tumblr</a:t>
            </a:r>
            <a:r>
              <a:rPr lang="en-US" sz="1200" dirty="0"/>
              <a:t>, 68.media.tumblr.com/d7b795eb92f6eb2dcf22b8f27663781a/tumblr_oi4gxkkJRh1uao3xco1_1280.png. Accessed 2 Sept. 2018.</a:t>
            </a:r>
          </a:p>
          <a:p>
            <a:endParaRPr lang="en-US" sz="1200" dirty="0"/>
          </a:p>
          <a:p>
            <a:r>
              <a:rPr lang="en-US" sz="1200" b="1" u="sng" dirty="0"/>
              <a:t>Slide 5</a:t>
            </a:r>
          </a:p>
          <a:p>
            <a:r>
              <a:rPr lang="en-US" sz="1200" dirty="0"/>
              <a:t>"Fake News Fake News Everywhere." </a:t>
            </a:r>
            <a:r>
              <a:rPr lang="en-US" sz="1200" i="1" dirty="0"/>
              <a:t>Meme Maker</a:t>
            </a:r>
            <a:r>
              <a:rPr lang="en-US" sz="1200" dirty="0"/>
              <a:t>, www.mememaker.net/meme/fake-news-fake-news-everywhere/. Accessed 2 Sept. 2018.</a:t>
            </a:r>
          </a:p>
          <a:p>
            <a:endParaRPr lang="en-US" sz="1200" dirty="0"/>
          </a:p>
          <a:p>
            <a:r>
              <a:rPr lang="en-US" sz="1200" b="1" u="sng" dirty="0"/>
              <a:t>Slide 6</a:t>
            </a:r>
          </a:p>
          <a:p>
            <a:r>
              <a:rPr lang="en-US" sz="1200" dirty="0"/>
              <a:t>Bogan, Kelsey. Willy Wonka meme. Meme Generator, 30 Jun. 2018.</a:t>
            </a:r>
          </a:p>
          <a:p>
            <a:endParaRPr lang="en-US" sz="1200" dirty="0"/>
          </a:p>
          <a:p>
            <a:r>
              <a:rPr lang="en-US" sz="1200" b="1" u="sng" dirty="0"/>
              <a:t>Slide 7</a:t>
            </a:r>
          </a:p>
          <a:p>
            <a:r>
              <a:rPr lang="en-US" sz="1200" dirty="0"/>
              <a:t>@</a:t>
            </a:r>
            <a:r>
              <a:rPr lang="en-US" sz="1200" dirty="0" err="1"/>
              <a:t>realDonaldTrump</a:t>
            </a:r>
            <a:r>
              <a:rPr lang="en-US" sz="1200" dirty="0"/>
              <a:t>. “The Fake News hates me saying that they are the Enemy of the People only because they know it’s TRUE. I am providing a great service by explaining this 	to the </a:t>
            </a:r>
            <a:r>
              <a:rPr lang="en-US" sz="1200" dirty="0" err="1"/>
              <a:t>Americna</a:t>
            </a:r>
            <a:r>
              <a:rPr lang="en-US" sz="1200" dirty="0"/>
              <a:t> People. They purposely cause great division &amp; distrust. They can also cause War!.” Twitter, 5 Aug. 2018, 7:38 a.m., 	twitter.com/</a:t>
            </a:r>
            <a:r>
              <a:rPr lang="en-US" sz="1200" dirty="0" err="1"/>
              <a:t>realDonaldTrump</a:t>
            </a:r>
            <a:r>
              <a:rPr lang="en-US" sz="1200" dirty="0"/>
              <a:t>/status/1026069857589227520</a:t>
            </a:r>
          </a:p>
          <a:p>
            <a:endParaRPr lang="en-US" sz="1200" dirty="0"/>
          </a:p>
          <a:p>
            <a:r>
              <a:rPr lang="en-US" sz="1200" dirty="0"/>
              <a:t>@</a:t>
            </a:r>
            <a:r>
              <a:rPr lang="en-US" sz="1200" dirty="0" err="1"/>
              <a:t>realDonaldTrump</a:t>
            </a:r>
            <a:r>
              <a:rPr lang="en-US" sz="1200" dirty="0"/>
              <a:t>. “So they caught Fake News CNN cold, but what about NBC, CBS &amp; ABC? What about the failing @</a:t>
            </a:r>
            <a:r>
              <a:rPr lang="en-US" sz="1200" dirty="0" err="1"/>
              <a:t>nytimes</a:t>
            </a:r>
            <a:r>
              <a:rPr lang="en-US" sz="1200" dirty="0"/>
              <a:t> &amp; @</a:t>
            </a:r>
            <a:r>
              <a:rPr lang="en-US" sz="1200" dirty="0" err="1"/>
              <a:t>washingtonpost</a:t>
            </a:r>
            <a:r>
              <a:rPr lang="en-US" sz="1200" dirty="0"/>
              <a:t>? They are all Fake 	News!.” Twitter, 27 Jun. 2017, 8:47 </a:t>
            </a:r>
            <a:r>
              <a:rPr lang="en-US" sz="1200" dirty="0" err="1"/>
              <a:t>a.m</a:t>
            </a:r>
            <a:r>
              <a:rPr lang="en-US" sz="1200" dirty="0"/>
              <a:t>, twitter.com/</a:t>
            </a:r>
            <a:r>
              <a:rPr lang="en-US" sz="1200" dirty="0" err="1"/>
              <a:t>realDonaldTrump</a:t>
            </a:r>
            <a:r>
              <a:rPr lang="en-US" sz="1200" dirty="0"/>
              <a:t>/status/879682547235651584</a:t>
            </a:r>
          </a:p>
          <a:p>
            <a:endParaRPr lang="en-US" sz="1200" dirty="0"/>
          </a:p>
          <a:p>
            <a:r>
              <a:rPr lang="en-US" sz="1200" b="1" u="sng" dirty="0"/>
              <a:t>Slide 9</a:t>
            </a:r>
          </a:p>
          <a:p>
            <a:r>
              <a:rPr lang="en-US" sz="1200" dirty="0"/>
              <a:t>Bogan, Kelsey. Not Sure meme. </a:t>
            </a:r>
            <a:r>
              <a:rPr lang="en-US" sz="1200" dirty="0" err="1"/>
              <a:t>ImgFlip</a:t>
            </a:r>
            <a:r>
              <a:rPr lang="en-US" sz="1200" dirty="0"/>
              <a:t>, 30 Jun. 2018.</a:t>
            </a:r>
          </a:p>
          <a:p>
            <a:endParaRPr lang="en-US" sz="1200" dirty="0"/>
          </a:p>
          <a:p>
            <a:r>
              <a:rPr lang="en-US" sz="1200" b="1" u="sng" dirty="0"/>
              <a:t>Slide 11</a:t>
            </a:r>
          </a:p>
          <a:p>
            <a:r>
              <a:rPr lang="en-US" sz="1200" dirty="0"/>
              <a:t>“Don’t Believe Everything You Read." We Know Memes, http://weknowmemes.com/2012/07/dont-believe-everything-you-read-on-the-internet/. 20 July 2012.</a:t>
            </a:r>
          </a:p>
          <a:p>
            <a:r>
              <a:rPr lang="en-US" sz="1200" dirty="0"/>
              <a:t>	Accessed 2 Sept. 2018.</a:t>
            </a:r>
          </a:p>
          <a:p>
            <a:endParaRPr lang="en-US" sz="1200" dirty="0"/>
          </a:p>
          <a:p>
            <a:r>
              <a:rPr lang="en-US" sz="1200" b="1" u="sng" dirty="0"/>
              <a:t>Slide 12</a:t>
            </a:r>
            <a:endParaRPr lang="en-US" sz="1200" dirty="0"/>
          </a:p>
          <a:p>
            <a:r>
              <a:rPr lang="en-US" sz="1200" dirty="0"/>
              <a:t>Wardle, Claire. "7 Types of </a:t>
            </a:r>
            <a:r>
              <a:rPr lang="en-US" sz="1200" dirty="0" err="1"/>
              <a:t>Mis</a:t>
            </a:r>
            <a:r>
              <a:rPr lang="en-US" sz="1200" dirty="0"/>
              <a:t>- and Disinformation." </a:t>
            </a:r>
            <a:r>
              <a:rPr lang="en-US" sz="1200" i="1" dirty="0"/>
              <a:t>Medium</a:t>
            </a:r>
            <a:r>
              <a:rPr lang="en-US" sz="1200" dirty="0"/>
              <a:t>, First Draft, 16 Feb. 2017, medium.com/1st-draft/fake-news-its-complicated-d0f773766c79. Accessed 2 Sept. 2018. 	Infographic.</a:t>
            </a:r>
          </a:p>
          <a:p>
            <a:endParaRPr lang="en-US" sz="1200" b="1" u="sng" dirty="0"/>
          </a:p>
        </p:txBody>
      </p:sp>
    </p:spTree>
    <p:extLst>
      <p:ext uri="{BB962C8B-B14F-4D97-AF65-F5344CB8AC3E}">
        <p14:creationId xmlns:p14="http://schemas.microsoft.com/office/powerpoint/2010/main" val="1255367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736729"/>
            <a:ext cx="10986447" cy="6001643"/>
          </a:xfrm>
          <a:prstGeom prst="rect">
            <a:avLst/>
          </a:prstGeom>
          <a:noFill/>
        </p:spPr>
        <p:txBody>
          <a:bodyPr wrap="square" rtlCol="0">
            <a:spAutoFit/>
          </a:bodyPr>
          <a:lstStyle/>
          <a:p>
            <a:r>
              <a:rPr lang="en-US" sz="1200" b="1" u="sng" dirty="0"/>
              <a:t>Slide 14</a:t>
            </a:r>
            <a:endParaRPr lang="en-US" sz="1200" dirty="0"/>
          </a:p>
          <a:p>
            <a:r>
              <a:rPr lang="en-US" sz="1200" i="1" dirty="0"/>
              <a:t>Hillary Clinton Adopts Alien Baby</a:t>
            </a:r>
            <a:r>
              <a:rPr lang="en-US" sz="1200" dirty="0"/>
              <a:t>. </a:t>
            </a:r>
            <a:r>
              <a:rPr lang="en-US" sz="1200" i="1" dirty="0"/>
              <a:t>Mother Jones</a:t>
            </a:r>
            <a:r>
              <a:rPr lang="en-US" sz="1200" dirty="0"/>
              <a:t>, www.motherjones.com/media/2015/04/weekly-world-news-clintons-aliens/. Accessed 2 Sept. 2018.</a:t>
            </a:r>
          </a:p>
          <a:p>
            <a:endParaRPr lang="en-US" sz="1200" b="1" u="sng" dirty="0"/>
          </a:p>
          <a:p>
            <a:r>
              <a:rPr lang="en-US" sz="1200" i="1" dirty="0"/>
              <a:t>Female Space Alien Accuses President Clinton of Sexual Misconduct</a:t>
            </a:r>
            <a:r>
              <a:rPr lang="en-US" sz="1200" dirty="0"/>
              <a:t>. </a:t>
            </a:r>
            <a:r>
              <a:rPr lang="en-US" sz="1200" i="1" dirty="0"/>
              <a:t>Mother Jones</a:t>
            </a:r>
            <a:r>
              <a:rPr lang="en-US" sz="1200" dirty="0"/>
              <a:t>, www.motherjones.com/media/2015/04/weekly-world-news-clintons-aliens/. Accessed 2 Sept. 2018.</a:t>
            </a:r>
          </a:p>
          <a:p>
            <a:endParaRPr lang="en-US" sz="1200" b="1" u="sng" dirty="0"/>
          </a:p>
          <a:p>
            <a:r>
              <a:rPr lang="en-US" sz="1200" b="1" u="sng" dirty="0"/>
              <a:t>Slide 15</a:t>
            </a:r>
          </a:p>
          <a:p>
            <a:r>
              <a:rPr lang="en-US" sz="1200" dirty="0"/>
              <a:t>Emma Gonzales Hoax. </a:t>
            </a:r>
            <a:r>
              <a:rPr lang="en-US" sz="1200" i="1" dirty="0"/>
              <a:t>Media Matters for America</a:t>
            </a:r>
            <a:r>
              <a:rPr lang="en-US" sz="1200" dirty="0"/>
              <a:t>, </a:t>
            </a:r>
            <a:r>
              <a:rPr lang="en-US" sz="1200" dirty="0">
                <a:hlinkClick r:id="rId2"/>
              </a:rPr>
              <a:t>www.mediamatters.org/blog/2018/03/26/Here-are-the-hoaxes-surrounding-the-Parkland-shooting-and-the-Stoneman-</a:t>
            </a:r>
            <a:r>
              <a:rPr lang="en-US" sz="1200" dirty="0"/>
              <a:t>	Douglas-students/219743. Accessed 2 Sept. 2018.</a:t>
            </a:r>
          </a:p>
          <a:p>
            <a:endParaRPr lang="en-US" sz="1200" b="1" u="sng" dirty="0"/>
          </a:p>
          <a:p>
            <a:r>
              <a:rPr lang="en-US" sz="1200" b="1" u="sng" dirty="0"/>
              <a:t>Slide 16</a:t>
            </a:r>
          </a:p>
          <a:p>
            <a:r>
              <a:rPr lang="en-US" sz="1200" dirty="0"/>
              <a:t>KKK Rally. </a:t>
            </a:r>
            <a:r>
              <a:rPr lang="en-US" sz="1200" i="1" dirty="0"/>
              <a:t>Snopes</a:t>
            </a:r>
            <a:r>
              <a:rPr lang="en-US" sz="1200" dirty="0"/>
              <a:t>, www.snopes.com/news/2017/12/29/2017-the-year-in-fauxtography/. Accessed 2 Sept. 2018.</a:t>
            </a:r>
          </a:p>
          <a:p>
            <a:endParaRPr lang="en-US" sz="1200" b="1" u="sng" dirty="0"/>
          </a:p>
          <a:p>
            <a:r>
              <a:rPr lang="en-US" sz="1200" b="1" u="sng" dirty="0"/>
              <a:t>Slide 17</a:t>
            </a:r>
          </a:p>
          <a:p>
            <a:r>
              <a:rPr lang="en-US" sz="1200" dirty="0"/>
              <a:t>Putin hoax picture. </a:t>
            </a:r>
            <a:r>
              <a:rPr lang="en-US" sz="1200" i="1" dirty="0"/>
              <a:t>Business Insider</a:t>
            </a:r>
            <a:r>
              <a:rPr lang="en-US" sz="1200" dirty="0"/>
              <a:t>, www.businessinsider.com/fake-viral-photo-trump-putin-g20-2017-7. Accessed 2 Sept. 2018.</a:t>
            </a:r>
          </a:p>
          <a:p>
            <a:endParaRPr lang="en-US" sz="1200" b="1" u="sng" dirty="0"/>
          </a:p>
          <a:p>
            <a:r>
              <a:rPr lang="en-US" sz="1200" b="1" u="sng" dirty="0"/>
              <a:t>Slide 18</a:t>
            </a:r>
          </a:p>
          <a:p>
            <a:r>
              <a:rPr lang="en-US" sz="1200" dirty="0"/>
              <a:t>Child in cage. </a:t>
            </a:r>
            <a:r>
              <a:rPr lang="en-US" sz="1200" i="1" dirty="0"/>
              <a:t>Snopes</a:t>
            </a:r>
            <a:r>
              <a:rPr lang="en-US" sz="1200" dirty="0"/>
              <a:t>, www.snopes.com/fact-check/toddler-cage-photo/. Accessed 2 Sept. 2018.</a:t>
            </a:r>
          </a:p>
          <a:p>
            <a:endParaRPr lang="en-US" sz="1200" dirty="0"/>
          </a:p>
          <a:p>
            <a:r>
              <a:rPr lang="en-US" sz="1200" b="1" u="sng" dirty="0"/>
              <a:t>Slide 19</a:t>
            </a:r>
          </a:p>
          <a:p>
            <a:r>
              <a:rPr lang="en-US" sz="1200" dirty="0"/>
              <a:t>Child out of cage. </a:t>
            </a:r>
            <a:r>
              <a:rPr lang="en-US" sz="1200" i="1" dirty="0"/>
              <a:t>Snopes</a:t>
            </a:r>
            <a:r>
              <a:rPr lang="en-US" sz="1200" dirty="0"/>
              <a:t>, www.snopes.com/fact-check/toddler-cage-photo/. Accessed 2 Sept. 2018.</a:t>
            </a:r>
          </a:p>
          <a:p>
            <a:endParaRPr lang="en-US" sz="1200" b="1" u="sng" dirty="0"/>
          </a:p>
          <a:p>
            <a:r>
              <a:rPr lang="en-US" sz="1200" b="1" u="sng" dirty="0"/>
              <a:t>Slide 20</a:t>
            </a:r>
          </a:p>
          <a:p>
            <a:r>
              <a:rPr lang="en-US" sz="1200" dirty="0"/>
              <a:t>Patriots turnout for Presidents. 19 Apr. 2017. </a:t>
            </a:r>
            <a:r>
              <a:rPr lang="en-US" sz="1200" i="1" dirty="0"/>
              <a:t>Snopes</a:t>
            </a:r>
            <a:r>
              <a:rPr lang="en-US" sz="1200" dirty="0"/>
              <a:t>, www.snopes.com/news/2017/12/29/2017-the-year-in-fauxtography/. Accessed 2 Sept. 2018.</a:t>
            </a:r>
          </a:p>
          <a:p>
            <a:endParaRPr lang="en-US" sz="1200" dirty="0"/>
          </a:p>
          <a:p>
            <a:r>
              <a:rPr lang="en-US" sz="1200" b="1" u="sng" dirty="0"/>
              <a:t>Slide 21</a:t>
            </a:r>
          </a:p>
          <a:p>
            <a:r>
              <a:rPr lang="en-US" sz="1200" dirty="0"/>
              <a:t>Comparable White House photos. </a:t>
            </a:r>
            <a:r>
              <a:rPr lang="en-US" sz="1200" i="1" dirty="0"/>
              <a:t>Snopes</a:t>
            </a:r>
            <a:r>
              <a:rPr lang="en-US" sz="1200" dirty="0"/>
              <a:t>, www.snopes.com/news/2017/12/29/2017-the-year-in-fauxtography/. Accessed 2 Sept. 2018.</a:t>
            </a:r>
          </a:p>
          <a:p>
            <a:endParaRPr lang="en-US" sz="1200" dirty="0"/>
          </a:p>
          <a:p>
            <a:r>
              <a:rPr lang="en-US" sz="1200" b="1" u="sng" dirty="0"/>
              <a:t>Slide 22</a:t>
            </a:r>
          </a:p>
          <a:p>
            <a:r>
              <a:rPr lang="en-US" sz="1200" dirty="0"/>
              <a:t>Poland First Lady Snubs Trump Real. </a:t>
            </a:r>
            <a:r>
              <a:rPr lang="en-US" sz="1200" i="1" dirty="0"/>
              <a:t>Snopes</a:t>
            </a:r>
            <a:r>
              <a:rPr lang="en-US" sz="1200" dirty="0"/>
              <a:t>, www.snopes.com/fact-check/polish-first-lady-trump-handshake/. Accessed 2 Sept. 2018.</a:t>
            </a:r>
          </a:p>
          <a:p>
            <a:endParaRPr lang="en-US" sz="1200" dirty="0"/>
          </a:p>
          <a:p>
            <a:r>
              <a:rPr lang="en-US" sz="1200" b="1" u="sng" dirty="0"/>
              <a:t>Slide 24</a:t>
            </a:r>
          </a:p>
          <a:p>
            <a:r>
              <a:rPr lang="en-US" sz="1200" dirty="0"/>
              <a:t>Bogan, Kelsey. Evil Kermit meme. </a:t>
            </a:r>
            <a:r>
              <a:rPr lang="en-US" sz="1200" dirty="0" err="1"/>
              <a:t>ImgFlip</a:t>
            </a:r>
            <a:r>
              <a:rPr lang="en-US" sz="1200" dirty="0"/>
              <a:t>, 30 Jun. 2018.</a:t>
            </a:r>
          </a:p>
        </p:txBody>
      </p:sp>
      <p:sp>
        <p:nvSpPr>
          <p:cNvPr id="6" name="Title 1"/>
          <p:cNvSpPr>
            <a:spLocks noGrp="1"/>
          </p:cNvSpPr>
          <p:nvPr>
            <p:ph type="title"/>
          </p:nvPr>
        </p:nvSpPr>
        <p:spPr>
          <a:xfrm>
            <a:off x="1318462" y="0"/>
            <a:ext cx="10178322" cy="873209"/>
          </a:xfrm>
        </p:spPr>
        <p:txBody>
          <a:bodyPr/>
          <a:lstStyle/>
          <a:p>
            <a:pPr algn="ctr"/>
            <a:r>
              <a:rPr lang="en-US" dirty="0"/>
              <a:t>Credits &amp; Works cited</a:t>
            </a:r>
          </a:p>
        </p:txBody>
      </p:sp>
    </p:spTree>
    <p:extLst>
      <p:ext uri="{BB962C8B-B14F-4D97-AF65-F5344CB8AC3E}">
        <p14:creationId xmlns:p14="http://schemas.microsoft.com/office/powerpoint/2010/main" val="1866536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736729"/>
            <a:ext cx="10986447" cy="5447645"/>
          </a:xfrm>
          <a:prstGeom prst="rect">
            <a:avLst/>
          </a:prstGeom>
          <a:noFill/>
        </p:spPr>
        <p:txBody>
          <a:bodyPr wrap="square" rtlCol="0">
            <a:spAutoFit/>
          </a:bodyPr>
          <a:lstStyle/>
          <a:p>
            <a:r>
              <a:rPr lang="en-US" sz="1200" b="1" u="sng" dirty="0"/>
              <a:t>Slide 25</a:t>
            </a:r>
          </a:p>
          <a:p>
            <a:r>
              <a:rPr lang="en-US" sz="1200" dirty="0"/>
              <a:t>"Why Do So Many People Share and Believe Fake News?" </a:t>
            </a:r>
            <a:r>
              <a:rPr lang="en-US" sz="1200" i="1" dirty="0"/>
              <a:t>YouTube</a:t>
            </a:r>
            <a:r>
              <a:rPr lang="en-US" sz="1200" dirty="0"/>
              <a:t>, uploaded by </a:t>
            </a:r>
            <a:r>
              <a:rPr lang="en-US" sz="1200" dirty="0" err="1"/>
              <a:t>SciShow</a:t>
            </a:r>
            <a:r>
              <a:rPr lang="en-US" sz="1200" dirty="0"/>
              <a:t> </a:t>
            </a:r>
            <a:r>
              <a:rPr lang="en-US" sz="1200" dirty="0" err="1"/>
              <a:t>Psy</a:t>
            </a:r>
            <a:r>
              <a:rPr lang="en-US" sz="1200" dirty="0"/>
              <a:t>, 16 Apr. 2018, www.youtube.com/watch?v=MYT8lWfKcCA. Accessed 2 Sept. 2018.</a:t>
            </a:r>
          </a:p>
          <a:p>
            <a:endParaRPr lang="en-US" sz="1200" dirty="0"/>
          </a:p>
          <a:p>
            <a:r>
              <a:rPr lang="en-US" sz="1200" b="1" u="sng" dirty="0"/>
              <a:t>Slide 26</a:t>
            </a:r>
          </a:p>
          <a:p>
            <a:r>
              <a:rPr lang="en-US" sz="1200" dirty="0"/>
              <a:t>"How can you burst your filter bubble? - BBC Trending." </a:t>
            </a:r>
            <a:r>
              <a:rPr lang="en-US" sz="1200" i="1" dirty="0"/>
              <a:t>YouTube</a:t>
            </a:r>
            <a:r>
              <a:rPr lang="en-US" sz="1200" dirty="0"/>
              <a:t>, uploaded by BBC Trending, 3 June 2017, www.youtube.com/watch?v=mh1dLvGe06Y. Accessed 2 Sept. 2018.</a:t>
            </a:r>
          </a:p>
          <a:p>
            <a:endParaRPr lang="en-US" sz="1200" dirty="0"/>
          </a:p>
          <a:p>
            <a:r>
              <a:rPr lang="en-US" sz="1200" dirty="0"/>
              <a:t>"Pre-programmed: How to burst filter bubbles." </a:t>
            </a:r>
            <a:r>
              <a:rPr lang="en-US" sz="1200" i="1" dirty="0"/>
              <a:t>Deutsche </a:t>
            </a:r>
            <a:r>
              <a:rPr lang="en-US" sz="1200" i="1" dirty="0" err="1"/>
              <a:t>Welle</a:t>
            </a:r>
            <a:r>
              <a:rPr lang="en-US" sz="1200" dirty="0"/>
              <a:t>, 6 May 2018, p.dw.com/p/2yvXy. Accessed 2 Sept. 2018.</a:t>
            </a:r>
          </a:p>
          <a:p>
            <a:endParaRPr lang="en-US" sz="1200" dirty="0"/>
          </a:p>
          <a:p>
            <a:r>
              <a:rPr lang="en-US" sz="1200" b="1" u="sng" dirty="0"/>
              <a:t>Slide 27</a:t>
            </a:r>
          </a:p>
          <a:p>
            <a:r>
              <a:rPr lang="en-US" sz="1200" dirty="0"/>
              <a:t>Bogan, Kelsey. Nailed it Baby meme. </a:t>
            </a:r>
            <a:r>
              <a:rPr lang="en-US" sz="1200" dirty="0" err="1"/>
              <a:t>ImgFlip</a:t>
            </a:r>
            <a:r>
              <a:rPr lang="en-US" sz="1200" dirty="0"/>
              <a:t>, 30 Jun. 2018.</a:t>
            </a:r>
          </a:p>
          <a:p>
            <a:endParaRPr lang="en-US" sz="1200" dirty="0"/>
          </a:p>
          <a:p>
            <a:r>
              <a:rPr lang="en-US" sz="1200" b="1" u="sng" dirty="0"/>
              <a:t>Slide 28</a:t>
            </a:r>
          </a:p>
          <a:p>
            <a:r>
              <a:rPr lang="en-US" sz="1200" dirty="0"/>
              <a:t>Bogan, Kelsey. Thoughtful Dinosaur meme. </a:t>
            </a:r>
            <a:r>
              <a:rPr lang="en-US" sz="1200" dirty="0" err="1"/>
              <a:t>ImgFlip</a:t>
            </a:r>
            <a:r>
              <a:rPr lang="en-US" sz="1200" dirty="0"/>
              <a:t>, 30 Jun. 2018.</a:t>
            </a:r>
          </a:p>
          <a:p>
            <a:endParaRPr lang="en-US" sz="1200" dirty="0"/>
          </a:p>
          <a:p>
            <a:r>
              <a:rPr lang="en-US" sz="1200" b="1" u="sng" dirty="0"/>
              <a:t>Slide 30</a:t>
            </a:r>
          </a:p>
          <a:p>
            <a:r>
              <a:rPr lang="en-US" sz="1200" dirty="0"/>
              <a:t>Bogan, Kelsey. One Does Not Simply meme. </a:t>
            </a:r>
            <a:r>
              <a:rPr lang="en-US" sz="1200" dirty="0" err="1"/>
              <a:t>ImgFlip</a:t>
            </a:r>
            <a:r>
              <a:rPr lang="en-US" sz="1200" dirty="0"/>
              <a:t>, 30 Jun. 2018.</a:t>
            </a:r>
          </a:p>
          <a:p>
            <a:endParaRPr lang="en-US" sz="1200" dirty="0"/>
          </a:p>
          <a:p>
            <a:r>
              <a:rPr lang="en-US" sz="1200" b="1" u="sng" dirty="0"/>
              <a:t>Slide 31</a:t>
            </a:r>
          </a:p>
          <a:p>
            <a:r>
              <a:rPr lang="en-US" sz="1200" i="1" dirty="0"/>
              <a:t>Web Literacy for Student Fact Checkers</a:t>
            </a:r>
            <a:r>
              <a:rPr lang="en-US" sz="1200" dirty="0"/>
              <a:t>. </a:t>
            </a:r>
            <a:r>
              <a:rPr lang="en-US" sz="1200" dirty="0" err="1"/>
              <a:t>Pressbooks</a:t>
            </a:r>
            <a:r>
              <a:rPr lang="en-US" sz="1200" dirty="0"/>
              <a:t>, webliteracy.pressbooks.com/front-matter/web-strategies-for-student-fact-checkers/. Accessed 2 Sept. 2018.</a:t>
            </a:r>
          </a:p>
          <a:p>
            <a:endParaRPr lang="en-US" sz="1200" dirty="0"/>
          </a:p>
          <a:p>
            <a:r>
              <a:rPr lang="en-US" sz="1200" b="1" u="sng" dirty="0"/>
              <a:t>Slide 32</a:t>
            </a:r>
          </a:p>
          <a:p>
            <a:r>
              <a:rPr lang="en-US" sz="1200" dirty="0" err="1"/>
              <a:t>Weibe</a:t>
            </a:r>
            <a:r>
              <a:rPr lang="en-US" sz="1200" dirty="0"/>
              <a:t>, Glenn. "Fact Checking for Fake News." </a:t>
            </a:r>
            <a:r>
              <a:rPr lang="en-US" sz="1200" i="1" dirty="0"/>
              <a:t>History Tech</a:t>
            </a:r>
            <a:r>
              <a:rPr lang="en-US" sz="1200" dirty="0"/>
              <a:t>, 15 June 2017, historytech.wordpress.com/2017/06/15/tip-of-the-week-6-strategies-your-students-can-use-to-	combat-fake-news/. Accessed 2 Sept. 2018. Infographic.</a:t>
            </a:r>
          </a:p>
          <a:p>
            <a:endParaRPr lang="en-US" sz="1200" dirty="0"/>
          </a:p>
          <a:p>
            <a:r>
              <a:rPr lang="en-US" sz="1200" dirty="0"/>
              <a:t>"How to Spot Fake News." </a:t>
            </a:r>
            <a:r>
              <a:rPr lang="en-US" sz="1200" i="1" dirty="0"/>
              <a:t>IFLA</a:t>
            </a:r>
            <a:r>
              <a:rPr lang="en-US" sz="1200" dirty="0"/>
              <a:t>, 2018, www.ifla.org/publications/node/11174. Accessed 2 Sept. 2018. Infographic.</a:t>
            </a:r>
          </a:p>
          <a:p>
            <a:endParaRPr lang="en-US" sz="1200" dirty="0"/>
          </a:p>
          <a:p>
            <a:r>
              <a:rPr lang="en-US" sz="1200" b="1" dirty="0"/>
              <a:t>Slide 33</a:t>
            </a:r>
          </a:p>
          <a:p>
            <a:r>
              <a:rPr lang="en-US" sz="1200" dirty="0"/>
              <a:t>"10 Good Tips to Spot Fake News." </a:t>
            </a:r>
            <a:r>
              <a:rPr lang="en-US" sz="1200" i="1" dirty="0"/>
              <a:t>Educational Technology and Mobile Learning</a:t>
            </a:r>
            <a:r>
              <a:rPr lang="en-US" sz="1200" dirty="0"/>
              <a:t>, 15 Apr. 20`7, www.educatorstechnology.com/2017/04/10-good-tips-to-spot-fake-news.html. 	Accessed 2 Sept. 2018. Infographic.</a:t>
            </a:r>
          </a:p>
        </p:txBody>
      </p:sp>
      <p:sp>
        <p:nvSpPr>
          <p:cNvPr id="5" name="Title 1"/>
          <p:cNvSpPr>
            <a:spLocks noGrp="1"/>
          </p:cNvSpPr>
          <p:nvPr>
            <p:ph type="title"/>
          </p:nvPr>
        </p:nvSpPr>
        <p:spPr>
          <a:xfrm>
            <a:off x="1318462" y="0"/>
            <a:ext cx="10178322" cy="873209"/>
          </a:xfrm>
        </p:spPr>
        <p:txBody>
          <a:bodyPr/>
          <a:lstStyle/>
          <a:p>
            <a:pPr algn="ctr"/>
            <a:r>
              <a:rPr lang="en-US" dirty="0"/>
              <a:t>Credits &amp; Works cited</a:t>
            </a:r>
          </a:p>
        </p:txBody>
      </p:sp>
    </p:spTree>
    <p:extLst>
      <p:ext uri="{BB962C8B-B14F-4D97-AF65-F5344CB8AC3E}">
        <p14:creationId xmlns:p14="http://schemas.microsoft.com/office/powerpoint/2010/main" val="1069667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736729"/>
            <a:ext cx="10986447" cy="3600986"/>
          </a:xfrm>
          <a:prstGeom prst="rect">
            <a:avLst/>
          </a:prstGeom>
          <a:noFill/>
        </p:spPr>
        <p:txBody>
          <a:bodyPr wrap="square" rtlCol="0">
            <a:spAutoFit/>
          </a:bodyPr>
          <a:lstStyle/>
          <a:p>
            <a:r>
              <a:rPr lang="en-US" sz="1200" b="1" u="sng" dirty="0"/>
              <a:t>Slide 34</a:t>
            </a:r>
          </a:p>
          <a:p>
            <a:r>
              <a:rPr lang="en-US" sz="1200" dirty="0"/>
              <a:t>Some portions of this slide inspired by:</a:t>
            </a:r>
          </a:p>
          <a:p>
            <a:r>
              <a:rPr lang="en-US" sz="1200" dirty="0"/>
              <a:t>Burns, Robin, and Sandra Reilly. "Information literacy: the fight against fake news." Pennsylvania School Library Association Conference, 5 May 2018, Hershey Convention 	Center. Lecture.</a:t>
            </a:r>
          </a:p>
          <a:p>
            <a:endParaRPr lang="en-US" sz="1200" dirty="0"/>
          </a:p>
          <a:p>
            <a:r>
              <a:rPr lang="en-US" sz="1200" b="1" u="sng" dirty="0"/>
              <a:t>Slide 39</a:t>
            </a:r>
          </a:p>
          <a:p>
            <a:r>
              <a:rPr lang="en-US" sz="1200" dirty="0"/>
              <a:t>Facebook post screencast. </a:t>
            </a:r>
            <a:r>
              <a:rPr lang="en-US" sz="1200" i="1" dirty="0"/>
              <a:t>Information Literacy Presentation</a:t>
            </a:r>
            <a:r>
              <a:rPr lang="en-US" sz="1200" dirty="0"/>
              <a:t>, docs.google.com/presentation/d/1-q-_f2Dzi-cAOVlsy6hysqf3Ge5I-8OXZW4_BvtJv74/</a:t>
            </a:r>
            <a:r>
              <a:rPr lang="en-US" sz="1200" dirty="0" err="1"/>
              <a:t>mobilepresent?slide</a:t>
            </a:r>
            <a:r>
              <a:rPr lang="en-US" sz="1200" dirty="0"/>
              <a:t>=</a:t>
            </a:r>
            <a:r>
              <a:rPr lang="en-US" sz="1200" dirty="0" err="1"/>
              <a:t>id.p</a:t>
            </a:r>
            <a:r>
              <a:rPr lang="en-US" sz="1200" dirty="0"/>
              <a:t>.</a:t>
            </a:r>
          </a:p>
          <a:p>
            <a:endParaRPr lang="en-US" sz="1200" dirty="0"/>
          </a:p>
          <a:p>
            <a:r>
              <a:rPr lang="en-US" sz="1200" b="1" u="sng" dirty="0"/>
              <a:t>Slide 40</a:t>
            </a:r>
          </a:p>
          <a:p>
            <a:r>
              <a:rPr lang="en-US" sz="1200" dirty="0"/>
              <a:t>"Top 5 Fake Election Stories by Facebook Engagement." </a:t>
            </a:r>
            <a:r>
              <a:rPr lang="en-US" sz="1200" i="1" dirty="0" err="1"/>
              <a:t>Engadget</a:t>
            </a:r>
            <a:r>
              <a:rPr lang="en-US" sz="1200" dirty="0"/>
              <a:t>, 7 Nov. 2017, www.engadget.com/2016/11/17/facebook-fake-news-activity-spiked-near-election-day/. Accessed 	2 Sept. 2018. Infographic.</a:t>
            </a:r>
          </a:p>
          <a:p>
            <a:endParaRPr lang="en-US" sz="1200" dirty="0"/>
          </a:p>
          <a:p>
            <a:r>
              <a:rPr lang="en-US" sz="1200" b="1" u="sng" dirty="0"/>
              <a:t>Slide 41</a:t>
            </a:r>
          </a:p>
          <a:p>
            <a:r>
              <a:rPr lang="en-US" sz="1200" i="1" dirty="0"/>
              <a:t>Comet</a:t>
            </a:r>
            <a:r>
              <a:rPr lang="en-US" sz="1200" dirty="0"/>
              <a:t>. </a:t>
            </a:r>
            <a:r>
              <a:rPr lang="en-US" sz="1200" i="1" dirty="0"/>
              <a:t>Wikipedia</a:t>
            </a:r>
            <a:r>
              <a:rPr lang="en-US" sz="1200" dirty="0"/>
              <a:t>, en.wikipedia.org/wiki/</a:t>
            </a:r>
            <a:r>
              <a:rPr lang="en-US" sz="1200" dirty="0" err="1"/>
              <a:t>Pizzagate_conspiracy_theory</a:t>
            </a:r>
            <a:r>
              <a:rPr lang="en-US" sz="1200" dirty="0"/>
              <a:t>. Accessed 2 Sept. 2018</a:t>
            </a:r>
            <a:r>
              <a:rPr lang="en-US" sz="1200" dirty="0" smtClean="0"/>
              <a:t>.</a:t>
            </a:r>
          </a:p>
          <a:p>
            <a:endParaRPr lang="en-US" sz="1200" dirty="0"/>
          </a:p>
          <a:p>
            <a:endParaRPr lang="en-US" sz="1200" dirty="0" smtClean="0"/>
          </a:p>
          <a:p>
            <a:r>
              <a:rPr lang="en-US" sz="1200"/>
              <a:t>Slideshow courtesy of Great Valley High School https://www.gvsd.org/Page/16472</a:t>
            </a:r>
            <a:endParaRPr lang="en-US" sz="1200" dirty="0"/>
          </a:p>
          <a:p>
            <a:endParaRPr lang="en-US" sz="1200" dirty="0"/>
          </a:p>
          <a:p>
            <a:endParaRPr lang="en-US" sz="1200" b="1" u="sng" dirty="0"/>
          </a:p>
        </p:txBody>
      </p:sp>
      <p:sp>
        <p:nvSpPr>
          <p:cNvPr id="5" name="Title 1"/>
          <p:cNvSpPr>
            <a:spLocks noGrp="1"/>
          </p:cNvSpPr>
          <p:nvPr>
            <p:ph type="title"/>
          </p:nvPr>
        </p:nvSpPr>
        <p:spPr>
          <a:xfrm>
            <a:off x="1318462" y="0"/>
            <a:ext cx="10178322" cy="873209"/>
          </a:xfrm>
        </p:spPr>
        <p:txBody>
          <a:bodyPr/>
          <a:lstStyle/>
          <a:p>
            <a:pPr algn="ctr"/>
            <a:r>
              <a:rPr lang="en-US" dirty="0"/>
              <a:t>Credits &amp; Works cited</a:t>
            </a:r>
          </a:p>
        </p:txBody>
      </p:sp>
    </p:spTree>
    <p:extLst>
      <p:ext uri="{BB962C8B-B14F-4D97-AF65-F5344CB8AC3E}">
        <p14:creationId xmlns:p14="http://schemas.microsoft.com/office/powerpoint/2010/main" val="2194823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and Resources to Check Sources</a:t>
            </a:r>
            <a:endParaRPr lang="en-US" dirty="0"/>
          </a:p>
        </p:txBody>
      </p:sp>
      <p:sp>
        <p:nvSpPr>
          <p:cNvPr id="5" name="Content Placeholder 4"/>
          <p:cNvSpPr>
            <a:spLocks noGrp="1"/>
          </p:cNvSpPr>
          <p:nvPr>
            <p:ph sz="half" idx="1"/>
          </p:nvPr>
        </p:nvSpPr>
        <p:spPr/>
        <p:txBody>
          <a:bodyPr>
            <a:normAutofit fontScale="70000" lnSpcReduction="20000"/>
          </a:bodyPr>
          <a:lstStyle/>
          <a:p>
            <a:r>
              <a:rPr lang="en-US" u="sng" dirty="0" smtClean="0">
                <a:hlinkClick r:id="rId2"/>
              </a:rPr>
              <a:t>Rate</a:t>
            </a:r>
            <a:r>
              <a:rPr lang="en-US" u="sng" dirty="0">
                <a:hlinkClick r:id="rId2"/>
              </a:rPr>
              <a:t> my source </a:t>
            </a:r>
            <a:r>
              <a:rPr lang="en-US" dirty="0"/>
              <a:t>tool</a:t>
            </a:r>
          </a:p>
          <a:p>
            <a:r>
              <a:rPr lang="en-US" u="sng" dirty="0" err="1">
                <a:hlinkClick r:id="rId3"/>
              </a:rPr>
              <a:t>Newsguard</a:t>
            </a:r>
            <a:r>
              <a:rPr lang="en-US" dirty="0"/>
              <a:t> (browser extension for chrome)</a:t>
            </a:r>
          </a:p>
          <a:p>
            <a:r>
              <a:rPr lang="en-US" u="sng" dirty="0">
                <a:hlinkClick r:id="rId4"/>
              </a:rPr>
              <a:t>Common Sense Media</a:t>
            </a:r>
            <a:r>
              <a:rPr lang="en-US" dirty="0"/>
              <a:t> – (educator resources)</a:t>
            </a:r>
          </a:p>
          <a:p>
            <a:r>
              <a:rPr lang="en-US" u="sng" dirty="0">
                <a:hlinkClick r:id="rId5"/>
              </a:rPr>
              <a:t>That’s nonsense.com</a:t>
            </a:r>
            <a:r>
              <a:rPr lang="en-US" dirty="0"/>
              <a:t> – (fact checking)</a:t>
            </a:r>
          </a:p>
          <a:p>
            <a:r>
              <a:rPr lang="en-US" u="sng" dirty="0">
                <a:hlinkClick r:id="rId6"/>
              </a:rPr>
              <a:t>Media Bias </a:t>
            </a:r>
            <a:r>
              <a:rPr lang="en-US" u="sng" dirty="0" err="1">
                <a:hlinkClick r:id="rId6"/>
              </a:rPr>
              <a:t>Factcheck</a:t>
            </a:r>
            <a:r>
              <a:rPr lang="en-US" dirty="0"/>
              <a:t> – (check bias)</a:t>
            </a:r>
          </a:p>
          <a:p>
            <a:r>
              <a:rPr lang="en-US" u="sng" dirty="0">
                <a:hlinkClick r:id="rId7"/>
              </a:rPr>
              <a:t>Listing of known “fake news,” clickbait, hoax, </a:t>
            </a:r>
            <a:r>
              <a:rPr lang="en-US" u="sng" dirty="0" err="1">
                <a:hlinkClick r:id="rId7"/>
              </a:rPr>
              <a:t>etc</a:t>
            </a:r>
            <a:r>
              <a:rPr lang="en-US" u="sng" dirty="0">
                <a:hlinkClick r:id="rId7"/>
              </a:rPr>
              <a:t> websites</a:t>
            </a:r>
            <a:endParaRPr lang="en-US" dirty="0"/>
          </a:p>
          <a:p>
            <a:r>
              <a:rPr lang="en-US" u="sng" dirty="0">
                <a:hlinkClick r:id="rId8"/>
              </a:rPr>
              <a:t>https://fourmoves.blog/</a:t>
            </a:r>
            <a:r>
              <a:rPr lang="en-US" dirty="0"/>
              <a:t> - (educator resources)</a:t>
            </a:r>
          </a:p>
          <a:p>
            <a:pPr lvl="1"/>
            <a:r>
              <a:rPr lang="en-US" dirty="0"/>
              <a:t>–This site contains prompts for lessons that are meant to be facilitated in a face to face sessions.</a:t>
            </a:r>
          </a:p>
          <a:p>
            <a:r>
              <a:rPr lang="en-US" u="sng" dirty="0">
                <a:hlinkClick r:id="rId9"/>
              </a:rPr>
              <a:t>Fake News Tools </a:t>
            </a:r>
            <a:r>
              <a:rPr lang="en-US" dirty="0"/>
              <a:t>from </a:t>
            </a:r>
            <a:r>
              <a:rPr lang="en-US" dirty="0" err="1"/>
              <a:t>OSoMe</a:t>
            </a:r>
            <a:endParaRPr lang="en-US" dirty="0"/>
          </a:p>
          <a:p>
            <a:endParaRPr lang="en-US" dirty="0"/>
          </a:p>
        </p:txBody>
      </p:sp>
      <p:sp>
        <p:nvSpPr>
          <p:cNvPr id="6" name="Content Placeholder 5"/>
          <p:cNvSpPr>
            <a:spLocks noGrp="1"/>
          </p:cNvSpPr>
          <p:nvPr>
            <p:ph sz="half" idx="2"/>
          </p:nvPr>
        </p:nvSpPr>
        <p:spPr/>
        <p:txBody>
          <a:bodyPr>
            <a:normAutofit fontScale="70000" lnSpcReduction="20000"/>
          </a:bodyPr>
          <a:lstStyle/>
          <a:p>
            <a:r>
              <a:rPr lang="en-US" u="sng" dirty="0" err="1">
                <a:hlinkClick r:id="rId10"/>
              </a:rPr>
              <a:t>NewseumEd</a:t>
            </a:r>
            <a:r>
              <a:rPr lang="en-US" dirty="0"/>
              <a:t> - Free learning tools on media literacy and our First Amendment freedoms</a:t>
            </a:r>
          </a:p>
          <a:p>
            <a:r>
              <a:rPr lang="en-US" u="sng" dirty="0">
                <a:hlinkClick r:id="rId11"/>
              </a:rPr>
              <a:t>Resources compiled by UMASS Amherst</a:t>
            </a:r>
            <a:endParaRPr lang="en-US" dirty="0"/>
          </a:p>
          <a:p>
            <a:r>
              <a:rPr lang="en-US" u="sng" dirty="0" err="1">
                <a:hlinkClick r:id="rId12"/>
              </a:rPr>
              <a:t>Surfsafe</a:t>
            </a:r>
            <a:r>
              <a:rPr lang="en-US" dirty="0"/>
              <a:t> – (browser extension) for photos</a:t>
            </a:r>
          </a:p>
          <a:p>
            <a:r>
              <a:rPr lang="en-US" dirty="0"/>
              <a:t>Great a</a:t>
            </a:r>
            <a:r>
              <a:rPr lang="en-US" u="sng" dirty="0">
                <a:hlinkClick r:id="rId13"/>
              </a:rPr>
              <a:t>rticle from </a:t>
            </a:r>
            <a:r>
              <a:rPr lang="en-US" u="sng" dirty="0" err="1">
                <a:hlinkClick r:id="rId13"/>
              </a:rPr>
              <a:t>Axios</a:t>
            </a:r>
            <a:r>
              <a:rPr lang="en-US" dirty="0"/>
              <a:t> on future of fake news</a:t>
            </a:r>
          </a:p>
          <a:p>
            <a:r>
              <a:rPr lang="en-US" u="sng" dirty="0">
                <a:hlinkClick r:id="rId14"/>
              </a:rPr>
              <a:t>Lesson plan resources from </a:t>
            </a:r>
            <a:r>
              <a:rPr lang="en-US" u="sng" dirty="0" err="1">
                <a:hlinkClick r:id="rId14"/>
              </a:rPr>
              <a:t>Easybib</a:t>
            </a:r>
            <a:endParaRPr lang="en-US" dirty="0"/>
          </a:p>
          <a:p>
            <a:r>
              <a:rPr lang="en-US" u="sng" dirty="0">
                <a:hlinkClick r:id="rId15"/>
              </a:rPr>
              <a:t>Blue Feed Red Feed </a:t>
            </a:r>
            <a:r>
              <a:rPr lang="en-US" dirty="0"/>
              <a:t>from Wall Street Journal  = See Liberal Facebook and Conservative Facebook,  Side by Side</a:t>
            </a:r>
          </a:p>
          <a:p>
            <a:r>
              <a:rPr lang="en-US" u="sng" dirty="0" err="1">
                <a:hlinkClick r:id="rId16"/>
              </a:rPr>
              <a:t>FlipFeed</a:t>
            </a:r>
            <a:r>
              <a:rPr lang="en-US" u="sng" dirty="0">
                <a:hlinkClick r:id="rId16"/>
              </a:rPr>
              <a:t> </a:t>
            </a:r>
            <a:r>
              <a:rPr lang="en-US" dirty="0"/>
              <a:t>– step into someone else’s </a:t>
            </a:r>
            <a:r>
              <a:rPr lang="en-US" dirty="0" err="1"/>
              <a:t>twitterverse</a:t>
            </a:r>
            <a:r>
              <a:rPr lang="en-US" dirty="0"/>
              <a:t> to see things from the other side.</a:t>
            </a:r>
          </a:p>
          <a:p>
            <a:r>
              <a:rPr lang="en-US" u="sng" dirty="0">
                <a:hlinkClick r:id="rId17"/>
              </a:rPr>
              <a:t>Read Across the Aisle </a:t>
            </a:r>
            <a:r>
              <a:rPr lang="en-US" dirty="0"/>
              <a:t>(app) – “a </a:t>
            </a:r>
            <a:r>
              <a:rPr lang="en-US" dirty="0" err="1"/>
              <a:t>fitbit</a:t>
            </a:r>
            <a:r>
              <a:rPr lang="en-US" dirty="0"/>
              <a:t> for your filter bubble”</a:t>
            </a:r>
          </a:p>
          <a:p>
            <a:r>
              <a:rPr lang="en-US" u="sng" dirty="0" err="1">
                <a:hlinkClick r:id="rId18"/>
              </a:rPr>
              <a:t>Politecho</a:t>
            </a:r>
            <a:r>
              <a:rPr lang="en-US" dirty="0"/>
              <a:t> (chrome extension) – keep an eye on, and analyze, your </a:t>
            </a:r>
            <a:r>
              <a:rPr lang="en-US" dirty="0" err="1"/>
              <a:t>facebook</a:t>
            </a:r>
            <a:r>
              <a:rPr lang="en-US" dirty="0"/>
              <a:t> filter bubble.</a:t>
            </a:r>
          </a:p>
          <a:p>
            <a:endParaRPr lang="en-US" dirty="0"/>
          </a:p>
        </p:txBody>
      </p:sp>
      <p:sp>
        <p:nvSpPr>
          <p:cNvPr id="3" name="Footer Placeholder 2"/>
          <p:cNvSpPr>
            <a:spLocks noGrp="1"/>
          </p:cNvSpPr>
          <p:nvPr>
            <p:ph type="ftr" sz="quarter" idx="11"/>
          </p:nvPr>
        </p:nvSpPr>
        <p:spPr>
          <a:xfrm>
            <a:off x="0" y="6118225"/>
            <a:ext cx="3398838" cy="365125"/>
          </a:xfrm>
        </p:spPr>
        <p:txBody>
          <a:bodyPr/>
          <a:lstStyle/>
          <a:p>
            <a:r>
              <a:rPr lang="en-US" smtClean="0"/>
              <a:t>ADD A FOOTER</a:t>
            </a:r>
            <a:endParaRPr lang="ru-RU" dirty="0"/>
          </a:p>
        </p:txBody>
      </p:sp>
      <p:sp>
        <p:nvSpPr>
          <p:cNvPr id="2" name="Slide Number Placeholder 1"/>
          <p:cNvSpPr>
            <a:spLocks noGrp="1"/>
          </p:cNvSpPr>
          <p:nvPr>
            <p:ph type="sldNum" sz="quarter" idx="12"/>
          </p:nvPr>
        </p:nvSpPr>
        <p:spPr>
          <a:xfrm>
            <a:off x="0" y="6118225"/>
            <a:ext cx="549275" cy="365125"/>
          </a:xfrm>
        </p:spPr>
        <p:txBody>
          <a:bodyPr/>
          <a:lstStyle/>
          <a:p>
            <a:fld id="{D495E168-DA5E-4888-8D8A-92B118324C14}" type="slidenum">
              <a:rPr lang="ru-RU" smtClean="0"/>
              <a:pPr/>
              <a:t>39</a:t>
            </a:fld>
            <a:endParaRPr lang="ru-RU" dirty="0"/>
          </a:p>
        </p:txBody>
      </p:sp>
    </p:spTree>
    <p:extLst>
      <p:ext uri="{BB962C8B-B14F-4D97-AF65-F5344CB8AC3E}">
        <p14:creationId xmlns:p14="http://schemas.microsoft.com/office/powerpoint/2010/main" val="272034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9450" y="793498"/>
            <a:ext cx="10179050" cy="979488"/>
          </a:xfrm>
        </p:spPr>
        <p:txBody>
          <a:bodyPr>
            <a:normAutofit/>
          </a:bodyPr>
          <a:lstStyle/>
          <a:p>
            <a:pPr algn="ctr"/>
            <a:r>
              <a:rPr lang="en-US" sz="7200" dirty="0" smtClean="0"/>
              <a:t>Reflect for a Minute</a:t>
            </a:r>
            <a:endParaRPr lang="en-US" sz="7200" dirty="0"/>
          </a:p>
        </p:txBody>
      </p:sp>
      <p:sp>
        <p:nvSpPr>
          <p:cNvPr id="3" name="Content Placeholder 2"/>
          <p:cNvSpPr>
            <a:spLocks noGrp="1"/>
          </p:cNvSpPr>
          <p:nvPr>
            <p:ph idx="4294967295"/>
          </p:nvPr>
        </p:nvSpPr>
        <p:spPr>
          <a:xfrm>
            <a:off x="3873501" y="4802188"/>
            <a:ext cx="8318500" cy="1944687"/>
          </a:xfrm>
        </p:spPr>
        <p:txBody>
          <a:bodyPr>
            <a:noAutofit/>
          </a:bodyPr>
          <a:lstStyle/>
          <a:p>
            <a:pPr lvl="1">
              <a:buFontTx/>
              <a:buChar char="-"/>
            </a:pPr>
            <a:r>
              <a:rPr lang="en-US" sz="2600" dirty="0"/>
              <a:t>Where have you heard it recently? </a:t>
            </a:r>
          </a:p>
          <a:p>
            <a:pPr lvl="1">
              <a:buFontTx/>
              <a:buChar char="-"/>
            </a:pPr>
            <a:r>
              <a:rPr lang="en-US" sz="2600" dirty="0"/>
              <a:t>Who was saying it? </a:t>
            </a:r>
          </a:p>
          <a:p>
            <a:pPr lvl="1">
              <a:buFontTx/>
              <a:buChar char="-"/>
            </a:pPr>
            <a:r>
              <a:rPr lang="en-US" sz="2600" dirty="0"/>
              <a:t>What was it being used to describe?</a:t>
            </a:r>
          </a:p>
        </p:txBody>
      </p:sp>
      <p:pic>
        <p:nvPicPr>
          <p:cNvPr id="4" name="Picture 2" descr="FAKE NEWS &#10;FAKE NEWSEWUVWHE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64" y="893670"/>
            <a:ext cx="4300236" cy="32681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927600" y="2222500"/>
            <a:ext cx="5756637" cy="262250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lvl="1" indent="0" algn="ctr">
              <a:buFont typeface="Gill Sans MT" panose="020B0502020104020203" pitchFamily="34" charset="0"/>
              <a:buNone/>
            </a:pPr>
            <a:r>
              <a:rPr lang="en-US" sz="4400" b="1" dirty="0">
                <a:solidFill>
                  <a:schemeClr val="tx1"/>
                </a:solidFill>
              </a:rPr>
              <a:t>Take a minute to think about the term “fake news.” </a:t>
            </a:r>
          </a:p>
        </p:txBody>
      </p:sp>
    </p:spTree>
    <p:extLst>
      <p:ext uri="{BB962C8B-B14F-4D97-AF65-F5344CB8AC3E}">
        <p14:creationId xmlns:p14="http://schemas.microsoft.com/office/powerpoint/2010/main" val="189655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2950" y="382588"/>
            <a:ext cx="10179050" cy="963612"/>
          </a:xfrm>
        </p:spPr>
        <p:txBody>
          <a:bodyPr>
            <a:normAutofit/>
          </a:bodyPr>
          <a:lstStyle/>
          <a:p>
            <a:r>
              <a:rPr lang="en-US" dirty="0"/>
              <a:t>The thing about “fake news”….</a:t>
            </a:r>
          </a:p>
        </p:txBody>
      </p:sp>
      <p:sp>
        <p:nvSpPr>
          <p:cNvPr id="3" name="Content Placeholder 2"/>
          <p:cNvSpPr>
            <a:spLocks noGrp="1"/>
          </p:cNvSpPr>
          <p:nvPr>
            <p:ph idx="4294967295"/>
          </p:nvPr>
        </p:nvSpPr>
        <p:spPr>
          <a:xfrm>
            <a:off x="444500" y="1208088"/>
            <a:ext cx="10917238" cy="3471862"/>
          </a:xfrm>
        </p:spPr>
        <p:txBody>
          <a:bodyPr>
            <a:noAutofit/>
          </a:bodyPr>
          <a:lstStyle/>
          <a:p>
            <a:r>
              <a:rPr lang="en-US" sz="2400" b="1" dirty="0"/>
              <a:t>The term “FAKE NEWS”</a:t>
            </a:r>
            <a:r>
              <a:rPr lang="en-US" sz="2400" dirty="0"/>
              <a:t> is very widely used right now, but it’s largely misused, or at least irresponsibly used.  Calling something “fake news” is vague and very over-simplified. </a:t>
            </a:r>
          </a:p>
          <a:p>
            <a:r>
              <a:rPr lang="en-US" sz="2400" dirty="0"/>
              <a:t>When most people use the term, and how it is used for our purposes, is as a catchall, or umbrella term, under which falls a broad variety of different kinds of false, </a:t>
            </a:r>
            <a:r>
              <a:rPr lang="en-US" sz="2400" dirty="0" err="1"/>
              <a:t>mis</a:t>
            </a:r>
            <a:r>
              <a:rPr lang="en-US" sz="2400" dirty="0"/>
              <a:t>-, and dis-information. </a:t>
            </a:r>
          </a:p>
        </p:txBody>
      </p:sp>
      <p:pic>
        <p:nvPicPr>
          <p:cNvPr id="7" name="Picture 4" descr="Image result for fake new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1" y="3158605"/>
            <a:ext cx="5370158" cy="349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3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909" y="119148"/>
            <a:ext cx="10178322" cy="921376"/>
          </a:xfrm>
        </p:spPr>
        <p:txBody>
          <a:bodyPr>
            <a:normAutofit/>
          </a:bodyPr>
          <a:lstStyle/>
          <a:p>
            <a:pPr algn="ctr"/>
            <a:r>
              <a:rPr lang="en-US" sz="4400" dirty="0"/>
              <a:t>Broad Types of </a:t>
            </a:r>
            <a:r>
              <a:rPr lang="en-US" sz="4400" dirty="0" err="1"/>
              <a:t>mis</a:t>
            </a:r>
            <a:r>
              <a:rPr lang="en-US" sz="4400" dirty="0"/>
              <a:t>/disinformation</a:t>
            </a:r>
          </a:p>
        </p:txBody>
      </p:sp>
      <p:pic>
        <p:nvPicPr>
          <p:cNvPr id="4" name="Content Placeholder 3"/>
          <p:cNvPicPr>
            <a:picLocks noGrp="1" noChangeAspect="1"/>
          </p:cNvPicPr>
          <p:nvPr>
            <p:ph idx="1"/>
          </p:nvPr>
        </p:nvPicPr>
        <p:blipFill rotWithShape="1">
          <a:blip r:embed="rId2"/>
          <a:srcRect l="13884" t="12720" r="14163" b="14809"/>
          <a:stretch/>
        </p:blipFill>
        <p:spPr>
          <a:xfrm>
            <a:off x="988019" y="844206"/>
            <a:ext cx="10620102" cy="5556594"/>
          </a:xfrm>
          <a:prstGeom prst="rect">
            <a:avLst/>
          </a:prstGeom>
        </p:spPr>
      </p:pic>
    </p:spTree>
    <p:extLst>
      <p:ext uri="{BB962C8B-B14F-4D97-AF65-F5344CB8AC3E}">
        <p14:creationId xmlns:p14="http://schemas.microsoft.com/office/powerpoint/2010/main" val="404633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50379"/>
          </a:xfrm>
        </p:spPr>
        <p:txBody>
          <a:bodyPr>
            <a:normAutofit/>
          </a:bodyPr>
          <a:lstStyle/>
          <a:p>
            <a:r>
              <a:rPr lang="en-US" sz="4400" dirty="0"/>
              <a:t>“Fake News” used to look like this</a:t>
            </a:r>
          </a:p>
        </p:txBody>
      </p:sp>
      <p:pic>
        <p:nvPicPr>
          <p:cNvPr id="4098" name="Picture 2" descr="Image result for hillary clinton 90s tablo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9" y="1132764"/>
            <a:ext cx="4763069" cy="5401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94376" y="1676400"/>
            <a:ext cx="2407124" cy="1815882"/>
          </a:xfrm>
          <a:prstGeom prst="rect">
            <a:avLst/>
          </a:prstGeom>
          <a:noFill/>
        </p:spPr>
        <p:txBody>
          <a:bodyPr wrap="square" rtlCol="0">
            <a:spAutoFit/>
          </a:bodyPr>
          <a:lstStyle/>
          <a:p>
            <a:r>
              <a:rPr lang="en-US" sz="2800" dirty="0"/>
              <a:t>Hoax, pretty obvious, not believed by most people.</a:t>
            </a:r>
          </a:p>
        </p:txBody>
      </p:sp>
      <p:pic>
        <p:nvPicPr>
          <p:cNvPr id="3074" name="Picture 2" descr="https://www.motherjones.com/wp-content/uploads/sex-misconduct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678" y="1112576"/>
            <a:ext cx="2877659" cy="542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9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now it looks like this</a:t>
            </a:r>
          </a:p>
        </p:txBody>
      </p:sp>
      <p:pic>
        <p:nvPicPr>
          <p:cNvPr id="4" name="Content Placeholder 3" descr="Image result for fake news photoshopped images"/>
          <p:cNvPicPr>
            <a:picLocks noGrp="1"/>
          </p:cNvPicPr>
          <p:nvPr>
            <p:ph idx="1"/>
          </p:nvPr>
        </p:nvPicPr>
        <p:blipFill rotWithShape="1">
          <a:blip r:embed="rId2">
            <a:extLst>
              <a:ext uri="{28A0092B-C50C-407E-A947-70E740481C1C}">
                <a14:useLocalDpi xmlns:a14="http://schemas.microsoft.com/office/drawing/2010/main" val="0"/>
              </a:ext>
            </a:extLst>
          </a:blip>
          <a:srcRect l="7753" r="49942"/>
          <a:stretch/>
        </p:blipFill>
        <p:spPr bwMode="auto">
          <a:xfrm>
            <a:off x="1746912" y="1671851"/>
            <a:ext cx="3835022" cy="4537880"/>
          </a:xfrm>
          <a:prstGeom prst="rect">
            <a:avLst/>
          </a:prstGeom>
          <a:noFill/>
          <a:ln>
            <a:noFill/>
          </a:ln>
        </p:spPr>
      </p:pic>
      <p:pic>
        <p:nvPicPr>
          <p:cNvPr id="5" name="Content Placeholder 3" descr="Image result for fake news photoshopped images"/>
          <p:cNvPicPr>
            <a:picLocks/>
          </p:cNvPicPr>
          <p:nvPr/>
        </p:nvPicPr>
        <p:blipFill rotWithShape="1">
          <a:blip r:embed="rId2">
            <a:extLst>
              <a:ext uri="{28A0092B-C50C-407E-A947-70E740481C1C}">
                <a14:useLocalDpi xmlns:a14="http://schemas.microsoft.com/office/drawing/2010/main" val="0"/>
              </a:ext>
            </a:extLst>
          </a:blip>
          <a:srcRect l="50236" r="8100"/>
          <a:stretch/>
        </p:blipFill>
        <p:spPr bwMode="auto">
          <a:xfrm>
            <a:off x="6523629" y="1671851"/>
            <a:ext cx="3370997" cy="4537880"/>
          </a:xfrm>
          <a:prstGeom prst="rect">
            <a:avLst/>
          </a:prstGeom>
          <a:noFill/>
          <a:ln>
            <a:noFill/>
          </a:ln>
        </p:spPr>
      </p:pic>
      <p:sp>
        <p:nvSpPr>
          <p:cNvPr id="6" name="TextBox 5"/>
          <p:cNvSpPr txBox="1"/>
          <p:nvPr/>
        </p:nvSpPr>
        <p:spPr>
          <a:xfrm rot="20476276">
            <a:off x="1746912" y="1671851"/>
            <a:ext cx="1419369" cy="769441"/>
          </a:xfrm>
          <a:prstGeom prst="rect">
            <a:avLst/>
          </a:prstGeom>
          <a:noFill/>
        </p:spPr>
        <p:txBody>
          <a:bodyPr wrap="square" rtlCol="0">
            <a:spAutoFit/>
          </a:bodyPr>
          <a:lstStyle/>
          <a:p>
            <a:r>
              <a:rPr lang="en-US" sz="4400" dirty="0"/>
              <a:t>Fake</a:t>
            </a:r>
          </a:p>
        </p:txBody>
      </p:sp>
      <p:sp>
        <p:nvSpPr>
          <p:cNvPr id="7" name="TextBox 6"/>
          <p:cNvSpPr txBox="1"/>
          <p:nvPr/>
        </p:nvSpPr>
        <p:spPr>
          <a:xfrm rot="20217593">
            <a:off x="6291374" y="1671850"/>
            <a:ext cx="2099482" cy="769441"/>
          </a:xfrm>
          <a:prstGeom prst="rect">
            <a:avLst/>
          </a:prstGeom>
          <a:noFill/>
        </p:spPr>
        <p:txBody>
          <a:bodyPr wrap="square" rtlCol="0">
            <a:spAutoFit/>
          </a:bodyPr>
          <a:lstStyle/>
          <a:p>
            <a:r>
              <a:rPr lang="en-US" sz="4400" dirty="0"/>
              <a:t>Original</a:t>
            </a:r>
          </a:p>
        </p:txBody>
      </p:sp>
      <p:sp>
        <p:nvSpPr>
          <p:cNvPr id="3" name="TextBox 2"/>
          <p:cNvSpPr txBox="1"/>
          <p:nvPr/>
        </p:nvSpPr>
        <p:spPr>
          <a:xfrm>
            <a:off x="10096500" y="1874516"/>
            <a:ext cx="2095500" cy="1569660"/>
          </a:xfrm>
          <a:prstGeom prst="rect">
            <a:avLst/>
          </a:prstGeom>
          <a:noFill/>
        </p:spPr>
        <p:txBody>
          <a:bodyPr wrap="square" rtlCol="0">
            <a:spAutoFit/>
          </a:bodyPr>
          <a:lstStyle/>
          <a:p>
            <a:r>
              <a:rPr lang="en-US" sz="2400" dirty="0"/>
              <a:t>Propaganda</a:t>
            </a:r>
          </a:p>
          <a:p>
            <a:r>
              <a:rPr lang="en-US" sz="2400" dirty="0"/>
              <a:t>Bogus</a:t>
            </a:r>
          </a:p>
          <a:p>
            <a:r>
              <a:rPr lang="en-US" sz="2400" dirty="0" err="1"/>
              <a:t>Fauxtography</a:t>
            </a:r>
            <a:endParaRPr lang="en-US" sz="2400" dirty="0"/>
          </a:p>
          <a:p>
            <a:r>
              <a:rPr lang="en-US" sz="2400" dirty="0" err="1"/>
              <a:t>Deepfakes</a:t>
            </a:r>
            <a:endParaRPr lang="en-US" sz="2400" dirty="0"/>
          </a:p>
        </p:txBody>
      </p:sp>
    </p:spTree>
    <p:extLst>
      <p:ext uri="{BB962C8B-B14F-4D97-AF65-F5344CB8AC3E}">
        <p14:creationId xmlns:p14="http://schemas.microsoft.com/office/powerpoint/2010/main" val="281249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2996472" cy="1492132"/>
          </a:xfrm>
        </p:spPr>
        <p:txBody>
          <a:bodyPr/>
          <a:lstStyle/>
          <a:p>
            <a:r>
              <a:rPr lang="en-US" dirty="0"/>
              <a:t>Or this</a:t>
            </a:r>
          </a:p>
        </p:txBody>
      </p:sp>
      <p:pic>
        <p:nvPicPr>
          <p:cNvPr id="6" name="Picture 5"/>
          <p:cNvPicPr>
            <a:picLocks noChangeAspect="1"/>
          </p:cNvPicPr>
          <p:nvPr/>
        </p:nvPicPr>
        <p:blipFill rotWithShape="1">
          <a:blip r:embed="rId2"/>
          <a:srcRect l="11434" t="32976" r="69790" b="33069"/>
          <a:stretch/>
        </p:blipFill>
        <p:spPr>
          <a:xfrm>
            <a:off x="1678674" y="2333767"/>
            <a:ext cx="3944204" cy="4010308"/>
          </a:xfrm>
          <a:prstGeom prst="rect">
            <a:avLst/>
          </a:prstGeom>
        </p:spPr>
      </p:pic>
      <p:pic>
        <p:nvPicPr>
          <p:cNvPr id="7" name="Picture 6"/>
          <p:cNvPicPr>
            <a:picLocks noChangeAspect="1"/>
          </p:cNvPicPr>
          <p:nvPr/>
        </p:nvPicPr>
        <p:blipFill rotWithShape="1">
          <a:blip r:embed="rId2"/>
          <a:srcRect l="30508" t="32976" r="50594" b="33069"/>
          <a:stretch/>
        </p:blipFill>
        <p:spPr>
          <a:xfrm>
            <a:off x="6851492" y="2333767"/>
            <a:ext cx="3969913" cy="4010308"/>
          </a:xfrm>
          <a:prstGeom prst="rect">
            <a:avLst/>
          </a:prstGeom>
        </p:spPr>
      </p:pic>
      <p:sp>
        <p:nvSpPr>
          <p:cNvPr id="9" name="TextBox 8"/>
          <p:cNvSpPr txBox="1"/>
          <p:nvPr/>
        </p:nvSpPr>
        <p:spPr>
          <a:xfrm rot="20217593">
            <a:off x="6154896" y="1617259"/>
            <a:ext cx="2099482" cy="769441"/>
          </a:xfrm>
          <a:prstGeom prst="rect">
            <a:avLst/>
          </a:prstGeom>
          <a:noFill/>
        </p:spPr>
        <p:txBody>
          <a:bodyPr wrap="square" rtlCol="0">
            <a:spAutoFit/>
          </a:bodyPr>
          <a:lstStyle/>
          <a:p>
            <a:r>
              <a:rPr lang="en-US" sz="4400" dirty="0"/>
              <a:t>Original</a:t>
            </a:r>
          </a:p>
        </p:txBody>
      </p:sp>
      <p:sp>
        <p:nvSpPr>
          <p:cNvPr id="10" name="TextBox 9"/>
          <p:cNvSpPr txBox="1"/>
          <p:nvPr/>
        </p:nvSpPr>
        <p:spPr>
          <a:xfrm rot="20476276">
            <a:off x="1337629" y="1617257"/>
            <a:ext cx="1419369" cy="769441"/>
          </a:xfrm>
          <a:prstGeom prst="rect">
            <a:avLst/>
          </a:prstGeom>
          <a:noFill/>
        </p:spPr>
        <p:txBody>
          <a:bodyPr wrap="square" rtlCol="0">
            <a:spAutoFit/>
          </a:bodyPr>
          <a:lstStyle/>
          <a:p>
            <a:r>
              <a:rPr lang="en-US" sz="4400" dirty="0"/>
              <a:t>Fake</a:t>
            </a:r>
          </a:p>
        </p:txBody>
      </p:sp>
      <p:sp>
        <p:nvSpPr>
          <p:cNvPr id="3" name="Rectangle 2"/>
          <p:cNvSpPr/>
          <p:nvPr/>
        </p:nvSpPr>
        <p:spPr>
          <a:xfrm>
            <a:off x="9181437" y="382385"/>
            <a:ext cx="2384888" cy="1384995"/>
          </a:xfrm>
          <a:prstGeom prst="rect">
            <a:avLst/>
          </a:prstGeom>
        </p:spPr>
        <p:txBody>
          <a:bodyPr wrap="square">
            <a:spAutoFit/>
          </a:bodyPr>
          <a:lstStyle/>
          <a:p>
            <a:r>
              <a:rPr lang="en-US" sz="2800" dirty="0"/>
              <a:t>Clickbait</a:t>
            </a:r>
          </a:p>
          <a:p>
            <a:r>
              <a:rPr lang="en-US" sz="2800" dirty="0" err="1"/>
              <a:t>Fauxtography</a:t>
            </a:r>
            <a:endParaRPr lang="en-US" sz="2800" dirty="0"/>
          </a:p>
          <a:p>
            <a:r>
              <a:rPr lang="en-US" sz="2800" dirty="0" err="1"/>
              <a:t>Deepfakes</a:t>
            </a:r>
            <a:endParaRPr lang="en-US" sz="2800" dirty="0"/>
          </a:p>
        </p:txBody>
      </p:sp>
    </p:spTree>
    <p:extLst>
      <p:ext uri="{BB962C8B-B14F-4D97-AF65-F5344CB8AC3E}">
        <p14:creationId xmlns:p14="http://schemas.microsoft.com/office/powerpoint/2010/main" val="1064652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1894</Words>
  <Application>Microsoft Office PowerPoint</Application>
  <PresentationFormat>Widescreen</PresentationFormat>
  <Paragraphs>299</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Gill Sans MT</vt:lpstr>
      <vt:lpstr>Helvetica Neue</vt:lpstr>
      <vt:lpstr>Tw Cen MT</vt:lpstr>
      <vt:lpstr>Tw Cen MT Condensed</vt:lpstr>
      <vt:lpstr>Wingdings 3</vt:lpstr>
      <vt:lpstr>Integral</vt:lpstr>
      <vt:lpstr>Fighting Fake News</vt:lpstr>
      <vt:lpstr>Data Never Sleeps!  We are viewing, using, &amp; creating information at an unprecedented rate.   The amount of data in the world is doubling every year.</vt:lpstr>
      <vt:lpstr>PowerPoint Presentation</vt:lpstr>
      <vt:lpstr>Reflect for a Minute</vt:lpstr>
      <vt:lpstr>The thing about “fake news”….</vt:lpstr>
      <vt:lpstr>Broad Types of mis/disinformation</vt:lpstr>
      <vt:lpstr>“Fake News” used to look like this</vt:lpstr>
      <vt:lpstr>But now it looks like this</vt:lpstr>
      <vt:lpstr>Or this</vt:lpstr>
      <vt:lpstr>Sometimes the picture is real, but mislabeled</vt:lpstr>
      <vt:lpstr>That’s the same boy outside of the “cage”. This was at a protest against immigration policies this year.</vt:lpstr>
      <vt:lpstr>Sometimes its  Misconstrued</vt:lpstr>
      <vt:lpstr>PowerPoint Presentation</vt:lpstr>
      <vt:lpstr>Why is “Fake News” so Problematic?</vt:lpstr>
      <vt:lpstr>Educational Leadership    November 2017 | Volume 75 | Number 3   The Real Problem with Fake News        Erik Palmer</vt:lpstr>
      <vt:lpstr>Some causes of the problem….</vt:lpstr>
      <vt:lpstr>Only see what you want to…Filter bubbles</vt:lpstr>
      <vt:lpstr> What can you do about  “fake news”?</vt:lpstr>
      <vt:lpstr>What can you do about it?</vt:lpstr>
      <vt:lpstr>PowerPoint Presentation</vt:lpstr>
      <vt:lpstr>PowerPoint Presentation</vt:lpstr>
      <vt:lpstr>As a teacher,  what can I do?</vt:lpstr>
      <vt:lpstr> Even more resources, tips, techniques, etc</vt:lpstr>
      <vt:lpstr>Fact Checking Resources</vt:lpstr>
      <vt:lpstr>Check your “facts”!</vt:lpstr>
      <vt:lpstr>News, Media, &amp; Information literacy resources</vt:lpstr>
      <vt:lpstr>Part vi real world consequences</vt:lpstr>
      <vt:lpstr>Real World Consequences</vt:lpstr>
      <vt:lpstr>When “fake news” goes viral</vt:lpstr>
      <vt:lpstr>And Recently on Facebook…</vt:lpstr>
      <vt:lpstr>PowerPoint Presentation</vt:lpstr>
      <vt:lpstr>Consider this</vt:lpstr>
      <vt:lpstr>THANK YOU!</vt:lpstr>
      <vt:lpstr>Works Cited</vt:lpstr>
      <vt:lpstr>Credits &amp; Works cited</vt:lpstr>
      <vt:lpstr>Credits &amp; Works cited</vt:lpstr>
      <vt:lpstr>Credits &amp; Works cited</vt:lpstr>
      <vt:lpstr>Credits &amp; Works cited</vt:lpstr>
      <vt:lpstr>Tools and Resources to Check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2018-09-26T18:51:33Z</dcterms:created>
  <dcterms:modified xsi:type="dcterms:W3CDTF">2018-10-10T13:31:33Z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2018-08-01T18:52:35.0353158Z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